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61" r:id="rId2"/>
  </p:sldMasterIdLst>
  <p:notesMasterIdLst>
    <p:notesMasterId r:id="rId29"/>
  </p:notesMasterIdLst>
  <p:handoutMasterIdLst>
    <p:handoutMasterId r:id="rId30"/>
  </p:handoutMasterIdLst>
  <p:sldIdLst>
    <p:sldId id="307" r:id="rId3"/>
    <p:sldId id="310" r:id="rId4"/>
    <p:sldId id="376" r:id="rId5"/>
    <p:sldId id="377" r:id="rId6"/>
    <p:sldId id="378" r:id="rId7"/>
    <p:sldId id="379" r:id="rId8"/>
    <p:sldId id="380" r:id="rId9"/>
    <p:sldId id="381" r:id="rId10"/>
    <p:sldId id="353" r:id="rId11"/>
    <p:sldId id="362" r:id="rId12"/>
    <p:sldId id="363" r:id="rId13"/>
    <p:sldId id="364" r:id="rId14"/>
    <p:sldId id="365" r:id="rId15"/>
    <p:sldId id="366" r:id="rId16"/>
    <p:sldId id="354" r:id="rId17"/>
    <p:sldId id="368" r:id="rId18"/>
    <p:sldId id="369" r:id="rId19"/>
    <p:sldId id="356" r:id="rId20"/>
    <p:sldId id="372" r:id="rId21"/>
    <p:sldId id="373" r:id="rId22"/>
    <p:sldId id="382" r:id="rId23"/>
    <p:sldId id="383" r:id="rId24"/>
    <p:sldId id="384" r:id="rId25"/>
    <p:sldId id="358" r:id="rId26"/>
    <p:sldId id="329" r:id="rId27"/>
    <p:sldId id="359" r:id="rId28"/>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clrMru>
    <a:srgbClr val="FF3300"/>
    <a:srgbClr val="4848F2"/>
    <a:srgbClr val="000092"/>
    <a:srgbClr val="000070"/>
    <a:srgbClr val="484CF2"/>
    <a:srgbClr val="1217EE"/>
    <a:srgbClr val="66CCFF"/>
    <a:srgbClr val="66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99" autoAdjust="0"/>
    <p:restoredTop sz="70766" autoAdjust="0"/>
  </p:normalViewPr>
  <p:slideViewPr>
    <p:cSldViewPr>
      <p:cViewPr varScale="1">
        <p:scale>
          <a:sx n="60" d="100"/>
          <a:sy n="60" d="100"/>
        </p:scale>
        <p:origin x="180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8" d="100"/>
          <a:sy n="48" d="100"/>
        </p:scale>
        <p:origin x="-135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hasCustomPrompt="1"/>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1200"/>
            </a:lvl1pPr>
          </a:lstStyle>
          <a:p>
            <a:pPr>
              <a:defRPr/>
            </a:pPr>
            <a:endParaRPr lang="en-GB"/>
          </a:p>
        </p:txBody>
      </p:sp>
      <p:sp>
        <p:nvSpPr>
          <p:cNvPr id="4099" name="Rectangle 3"/>
          <p:cNvSpPr>
            <a:spLocks noGrp="1" noChangeArrowheads="1"/>
          </p:cNvSpPr>
          <p:nvPr>
            <p:ph type="dt" sz="quarter" idx="1" hasCustomPrompt="1"/>
          </p:nvPr>
        </p:nvSpPr>
        <p:spPr bwMode="auto">
          <a:xfrm>
            <a:off x="3884613"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1" hangingPunct="1">
              <a:defRPr sz="1200"/>
            </a:lvl1pPr>
          </a:lstStyle>
          <a:p>
            <a:pPr>
              <a:defRPr/>
            </a:pPr>
            <a:endParaRPr lang="en-GB"/>
          </a:p>
        </p:txBody>
      </p:sp>
      <p:sp>
        <p:nvSpPr>
          <p:cNvPr id="4100" name="Rectangle 4"/>
          <p:cNvSpPr>
            <a:spLocks noGrp="1" noChangeArrowheads="1"/>
          </p:cNvSpPr>
          <p:nvPr>
            <p:ph type="ftr" sz="quarter" idx="2" hasCustomPrompt="1"/>
          </p:nvPr>
        </p:nvSpPr>
        <p:spPr bwMode="auto">
          <a:xfrm>
            <a:off x="0"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1" hangingPunct="1">
              <a:defRPr sz="1200"/>
            </a:lvl1pPr>
          </a:lstStyle>
          <a:p>
            <a:pPr>
              <a:defRPr/>
            </a:pPr>
            <a:endParaRPr lang="en-GB"/>
          </a:p>
        </p:txBody>
      </p:sp>
      <p:sp>
        <p:nvSpPr>
          <p:cNvPr id="4101" name="Rectangle 5"/>
          <p:cNvSpPr>
            <a:spLocks noGrp="1" noChangeArrowheads="1"/>
          </p:cNvSpPr>
          <p:nvPr>
            <p:ph type="sldNum" sz="quarter" idx="3" hasCustomPrompt="1"/>
          </p:nvPr>
        </p:nvSpPr>
        <p:spPr bwMode="auto">
          <a:xfrm>
            <a:off x="3884613"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1" hangingPunct="1">
              <a:defRPr sz="1200"/>
            </a:lvl1pPr>
          </a:lstStyle>
          <a:p>
            <a:pPr>
              <a:defRPr/>
            </a:pPr>
            <a:fld id="{1DCF0752-0FA0-42E8-8008-6FF4345D475B}" type="slidenum">
              <a:rPr lang="en-GB"/>
              <a:pPr>
                <a:defRPr/>
              </a:pPr>
              <a:t>‹nº›</a:t>
            </a:fld>
            <a:endParaRPr lang="en-GB"/>
          </a:p>
        </p:txBody>
      </p:sp>
    </p:spTree>
    <p:extLst>
      <p:ext uri="{BB962C8B-B14F-4D97-AF65-F5344CB8AC3E}">
        <p14:creationId xmlns:p14="http://schemas.microsoft.com/office/powerpoint/2010/main" val="32098931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hasCustomPrompt="1"/>
          </p:nvPr>
        </p:nvSpPr>
        <p:spPr bwMode="auto">
          <a:xfrm>
            <a:off x="0" y="0"/>
            <a:ext cx="2971800" cy="3238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1200"/>
            </a:lvl1pPr>
          </a:lstStyle>
          <a:p>
            <a:pPr>
              <a:defRPr/>
            </a:pPr>
            <a:endParaRPr lang="en-GB"/>
          </a:p>
        </p:txBody>
      </p:sp>
      <p:sp>
        <p:nvSpPr>
          <p:cNvPr id="3075" name="Rectangle 3"/>
          <p:cNvSpPr>
            <a:spLocks noGrp="1" noChangeArrowheads="1"/>
          </p:cNvSpPr>
          <p:nvPr>
            <p:ph type="dt" idx="1" hasCustomPrompt="1"/>
          </p:nvPr>
        </p:nvSpPr>
        <p:spPr bwMode="auto">
          <a:xfrm>
            <a:off x="3884613" y="0"/>
            <a:ext cx="2971800" cy="250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1" hangingPunct="1">
              <a:defRPr sz="1200"/>
            </a:lvl1pPr>
          </a:lstStyle>
          <a:p>
            <a:pPr>
              <a:defRPr/>
            </a:pPr>
            <a:endParaRPr lang="en-GB"/>
          </a:p>
        </p:txBody>
      </p:sp>
      <p:sp>
        <p:nvSpPr>
          <p:cNvPr id="49156" name="Rectangle 4"/>
          <p:cNvSpPr>
            <a:spLocks noGrp="1" noRot="1" noChangeAspect="1" noChangeArrowheads="1" noTextEdit="1"/>
          </p:cNvSpPr>
          <p:nvPr>
            <p:ph type="sldImg" idx="2" hasCustomPrompt="1"/>
          </p:nvPr>
        </p:nvSpPr>
        <p:spPr bwMode="auto">
          <a:xfrm>
            <a:off x="2205038" y="323850"/>
            <a:ext cx="2232025" cy="1295400"/>
          </a:xfrm>
          <a:prstGeom prst="rect">
            <a:avLst/>
          </a:prstGeom>
          <a:noFill/>
          <a:ln w="12700">
            <a:solidFill>
              <a:srgbClr val="000000"/>
            </a:solidFill>
            <a:miter lim="800000"/>
            <a:headEnd/>
            <a:tailEnd/>
          </a:ln>
        </p:spPr>
      </p:sp>
      <p:sp>
        <p:nvSpPr>
          <p:cNvPr id="3077" name="Rectangle 5"/>
          <p:cNvSpPr>
            <a:spLocks noGrp="1" noChangeArrowheads="1"/>
          </p:cNvSpPr>
          <p:nvPr>
            <p:ph type="body" sz="quarter" idx="3" hasCustomPrompt="1"/>
          </p:nvPr>
        </p:nvSpPr>
        <p:spPr bwMode="auto">
          <a:xfrm>
            <a:off x="404813" y="1763713"/>
            <a:ext cx="6192837" cy="7056437"/>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pt-PT" noProof="0"/>
              <a:t>Clique para editar os estilos de texto principais</a:t>
            </a:r>
          </a:p>
          <a:p>
            <a:pPr lvl="1"/>
            <a:r>
              <a:rPr lang="pt-PT" noProof="0"/>
              <a:t>Segundo nível</a:t>
            </a:r>
          </a:p>
          <a:p>
            <a:pPr lvl="2"/>
            <a:r>
              <a:rPr lang="pt-PT" noProof="0"/>
              <a:t>Terceiro nível</a:t>
            </a:r>
          </a:p>
          <a:p>
            <a:pPr lvl="3"/>
            <a:r>
              <a:rPr lang="pt-PT" noProof="0"/>
              <a:t>Quarto nível</a:t>
            </a:r>
          </a:p>
          <a:p>
            <a:pPr lvl="4"/>
            <a:r>
              <a:rPr lang="pt-PT" noProof="0"/>
              <a:t>Quinto nível</a:t>
            </a:r>
          </a:p>
        </p:txBody>
      </p:sp>
      <p:sp>
        <p:nvSpPr>
          <p:cNvPr id="3078" name="Rectangle 6"/>
          <p:cNvSpPr>
            <a:spLocks noGrp="1" noChangeArrowheads="1"/>
          </p:cNvSpPr>
          <p:nvPr>
            <p:ph type="ftr" sz="quarter" idx="4" hasCustomPrompt="1"/>
          </p:nvPr>
        </p:nvSpPr>
        <p:spPr bwMode="auto">
          <a:xfrm>
            <a:off x="0" y="8893175"/>
            <a:ext cx="2971800" cy="24923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1" hangingPunct="1">
              <a:defRPr sz="1200"/>
            </a:lvl1pPr>
          </a:lstStyle>
          <a:p>
            <a:pPr>
              <a:defRPr/>
            </a:pPr>
            <a:endParaRPr lang="en-GB"/>
          </a:p>
        </p:txBody>
      </p:sp>
      <p:sp>
        <p:nvSpPr>
          <p:cNvPr id="3079" name="Rectangle 7"/>
          <p:cNvSpPr>
            <a:spLocks noGrp="1" noChangeArrowheads="1"/>
          </p:cNvSpPr>
          <p:nvPr>
            <p:ph type="sldNum" sz="quarter" idx="5" hasCustomPrompt="1"/>
          </p:nvPr>
        </p:nvSpPr>
        <p:spPr bwMode="auto">
          <a:xfrm>
            <a:off x="3884613" y="8893175"/>
            <a:ext cx="2971800" cy="24923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1" hangingPunct="1">
              <a:defRPr sz="1200"/>
            </a:lvl1pPr>
          </a:lstStyle>
          <a:p>
            <a:pPr>
              <a:defRPr/>
            </a:pPr>
            <a:fld id="{F2DA3FC1-1089-46DB-9F25-4FCD4E0F8FBE}" type="slidenum">
              <a:rPr lang="en-GB"/>
              <a:pPr>
                <a:defRPr/>
              </a:pPr>
              <a:t>‹nº›</a:t>
            </a:fld>
            <a:endParaRPr lang="en-GB"/>
          </a:p>
        </p:txBody>
      </p:sp>
    </p:spTree>
    <p:extLst>
      <p:ext uri="{BB962C8B-B14F-4D97-AF65-F5344CB8AC3E}">
        <p14:creationId xmlns:p14="http://schemas.microsoft.com/office/powerpoint/2010/main" val="16669966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A sessão tem o objetivo específico de recapitular e, em seguida, detalhar os três últimos passos dos Sete passos para o sucesso dos formadores.</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a:t>
            </a:fld>
            <a:endParaRPr lang="en-GB"/>
          </a:p>
        </p:txBody>
      </p:sp>
    </p:spTree>
    <p:extLst>
      <p:ext uri="{BB962C8B-B14F-4D97-AF65-F5344CB8AC3E}">
        <p14:creationId xmlns:p14="http://schemas.microsoft.com/office/powerpoint/2010/main" val="2178192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pPr eaLnBrk="1" hangingPunct="1"/>
            <a:r>
              <a:rPr lang="pt-PT" sz="1200" b="1" u="sng"/>
              <a:t>Fotocópia</a:t>
            </a:r>
            <a:r>
              <a:rPr lang="pt-PT" sz="1200" b="1"/>
              <a:t>: - Falar ao Grupo</a:t>
            </a:r>
            <a:r>
              <a:rPr lang="pt-PT" sz="1200"/>
              <a:t>  </a:t>
            </a:r>
            <a:r>
              <a:rPr lang="pt-PT" sz="1200" i="1"/>
              <a:t>(debate)</a:t>
            </a:r>
          </a:p>
          <a:p>
            <a:pPr eaLnBrk="1" hangingPunct="1"/>
            <a:endParaRPr lang="en-GB" sz="1200" i="1" dirty="0"/>
          </a:p>
          <a:p>
            <a:pPr eaLnBrk="1" hangingPunct="1"/>
            <a:r>
              <a:rPr lang="pt-PT" sz="1200"/>
              <a:t>Os primeiros quatro pontos abrangem o </a:t>
            </a:r>
            <a:r>
              <a:rPr lang="pt-PT" sz="1200" b="1"/>
              <a:t>movimento</a:t>
            </a:r>
            <a:r>
              <a:rPr lang="pt-PT" sz="1200"/>
              <a:t>:</a:t>
            </a:r>
          </a:p>
          <a:p>
            <a:pPr eaLnBrk="1" hangingPunct="1">
              <a:buFontTx/>
              <a:buChar char="•"/>
            </a:pPr>
            <a:r>
              <a:rPr lang="pt-PT" sz="1200"/>
              <a:t>  Uma ferramenta muito forte para o instrutor</a:t>
            </a:r>
          </a:p>
          <a:p>
            <a:pPr eaLnBrk="1" hangingPunct="1">
              <a:buFontTx/>
              <a:buChar char="•"/>
            </a:pPr>
            <a:r>
              <a:rPr lang="pt-PT" sz="1200"/>
              <a:t>  Permite uma conversa individual com cada participante</a:t>
            </a:r>
          </a:p>
          <a:p>
            <a:pPr eaLnBrk="1" hangingPunct="1">
              <a:buFontTx/>
              <a:buChar char="•"/>
            </a:pPr>
            <a:r>
              <a:rPr lang="pt-PT" sz="1200"/>
              <a:t>  Fornece uma mudança de visão para todos e um mecanismo natural para limitar comportamentos disruptivos  </a:t>
            </a:r>
          </a:p>
          <a:p>
            <a:pPr eaLnBrk="1" hangingPunct="1"/>
            <a:endParaRPr lang="en-GB" sz="1200" dirty="0"/>
          </a:p>
          <a:p>
            <a:pPr eaLnBrk="1" hangingPunct="1"/>
            <a:r>
              <a:rPr lang="pt-PT" sz="1200" b="1"/>
              <a:t>Linguagem corporal: </a:t>
            </a:r>
            <a:r>
              <a:rPr lang="pt-PT" sz="1200" i="1"/>
              <a:t>(abranger/demonstrar)</a:t>
            </a:r>
            <a:r>
              <a:rPr lang="pt-PT" sz="1200"/>
              <a:t>  </a:t>
            </a:r>
          </a:p>
          <a:p>
            <a:pPr eaLnBrk="1" hangingPunct="1">
              <a:buFontTx/>
              <a:buChar char="•"/>
            </a:pPr>
            <a:r>
              <a:rPr lang="pt-PT" sz="1200"/>
              <a:t> Maus hábitos - uso de mãos, toque facial, punho cerrado, braços cruzados</a:t>
            </a:r>
          </a:p>
          <a:p>
            <a:pPr eaLnBrk="1" hangingPunct="1">
              <a:buFontTx/>
              <a:buChar char="•"/>
            </a:pPr>
            <a:r>
              <a:rPr lang="pt-PT" sz="1200"/>
              <a:t> Mão nas ancas = repreender uma criança </a:t>
            </a:r>
          </a:p>
          <a:p>
            <a:pPr eaLnBrk="1" hangingPunct="1">
              <a:buFontTx/>
              <a:buChar char="•"/>
            </a:pPr>
            <a:r>
              <a:rPr lang="pt-PT" sz="1200"/>
              <a:t> Postura</a:t>
            </a:r>
          </a:p>
          <a:p>
            <a:pPr eaLnBrk="1" hangingPunct="1">
              <a:buFontTx/>
              <a:buChar char="•"/>
            </a:pPr>
            <a:r>
              <a:rPr lang="pt-PT" sz="1200"/>
              <a:t> Utilize gestos manuais para dar ênfase; ajuste o tamanho dos gestos ao tamanho do seu público</a:t>
            </a:r>
          </a:p>
          <a:p>
            <a:pPr eaLnBrk="1" hangingPunct="1">
              <a:buFontTx/>
              <a:buChar char="•"/>
            </a:pPr>
            <a:r>
              <a:rPr lang="pt-PT" sz="1200"/>
              <a:t> Aparência e aliciamento:  Uma vestimenta inteligente dá uma imagem profissional e elegante "eu consigo"</a:t>
            </a:r>
          </a:p>
          <a:p>
            <a:pPr eaLnBrk="1" hangingPunct="1"/>
            <a:endParaRPr lang="en-GB" sz="1200" b="1" dirty="0"/>
          </a:p>
          <a:p>
            <a:pPr eaLnBrk="1" hangingPunct="1"/>
            <a:r>
              <a:rPr lang="pt-PT" sz="1200" b="1"/>
              <a:t>P:  "O que faz se tiver ovo na sua gravata?"</a:t>
            </a:r>
            <a:r>
              <a:rPr lang="pt-PT" sz="1200"/>
              <a:t>  Reconhecer, rir e seguir em frente</a:t>
            </a:r>
          </a:p>
          <a:p>
            <a:pPr eaLnBrk="1" hangingPunct="1"/>
            <a:endParaRPr lang="en-GB" sz="1200" dirty="0"/>
          </a:p>
          <a:p>
            <a:pPr eaLnBrk="1" hangingPunct="1"/>
            <a:r>
              <a:rPr lang="pt-PT" sz="1200" b="1"/>
              <a:t>Nota do instrutor:  </a:t>
            </a:r>
            <a:r>
              <a:rPr lang="pt-PT" sz="1200"/>
              <a:t>Capa n.º 17 - "Horas paradas" - bem.</a:t>
            </a:r>
            <a:r>
              <a:rPr lang="pt-PT" sz="1200" b="1"/>
              <a:t>    </a:t>
            </a:r>
            <a:r>
              <a:rPr lang="pt-PT" sz="1200" i="1"/>
              <a:t>Desenhe um gráfico no quadro para mostrar pontos de baixa concentração (normalmente no final da manhã, depois do almoço e no final do dia).  Os alunos demonstram onde as pausas e/ou exercícios regulares, curtos podem ser incluídos para manter os alunos alertas e envolvidos</a:t>
            </a:r>
          </a:p>
          <a:p>
            <a:endParaRPr lang="en-GB" sz="1200" kern="1200" dirty="0">
              <a:solidFill>
                <a:schemeClr val="tx1"/>
              </a:solidFill>
              <a:effectLst/>
              <a:latin typeface="Arial" charset="0"/>
              <a:ea typeface="+mn-ea"/>
              <a:cs typeface="+mn-cs"/>
            </a:endParaRPr>
          </a:p>
          <a:p>
            <a:r>
              <a:rPr lang="pt-PT" sz="1200">
                <a:solidFill>
                  <a:schemeClr val="tx1"/>
                </a:solidFill>
                <a:latin typeface="Arial" charset="0"/>
                <a:ea typeface="+mn-ea"/>
                <a:cs typeface="+mn-cs"/>
              </a:rPr>
              <a:t>Falar ao Grupo </a:t>
            </a:r>
          </a:p>
          <a:p>
            <a:pPr marL="171450" lvl="0" indent="-171450">
              <a:buFont typeface="Arial"/>
              <a:buChar char="•"/>
            </a:pPr>
            <a:r>
              <a:rPr lang="pt-PT" sz="1200">
                <a:solidFill>
                  <a:schemeClr val="tx1"/>
                </a:solidFill>
                <a:latin typeface="Arial" charset="0"/>
                <a:ea typeface="+mn-ea"/>
                <a:cs typeface="+mn-cs"/>
              </a:rPr>
              <a:t>O movimento realizado pelo orador pode incutir confiança (mas não ritmo) </a:t>
            </a:r>
          </a:p>
          <a:p>
            <a:pPr marL="171450" lvl="0" indent="-171450">
              <a:buFont typeface="Arial"/>
              <a:buChar char="•"/>
            </a:pPr>
            <a:r>
              <a:rPr lang="pt-PT" sz="1200">
                <a:solidFill>
                  <a:schemeClr val="tx1"/>
                </a:solidFill>
                <a:latin typeface="Arial" charset="0"/>
                <a:ea typeface="+mn-ea"/>
                <a:cs typeface="+mn-cs"/>
              </a:rPr>
              <a:t>Não utilize um pódio ou fique atrás de uma mesa</a:t>
            </a:r>
          </a:p>
          <a:p>
            <a:pPr marL="171450" lvl="0" indent="-171450">
              <a:buFont typeface="Arial"/>
              <a:buChar char="•"/>
            </a:pPr>
            <a:r>
              <a:rPr lang="pt-PT" sz="1200">
                <a:solidFill>
                  <a:schemeClr val="tx1"/>
                </a:solidFill>
                <a:latin typeface="Arial" charset="0"/>
                <a:ea typeface="+mn-ea"/>
                <a:cs typeface="+mn-cs"/>
              </a:rPr>
              <a:t>Entre e saia do grupo</a:t>
            </a:r>
          </a:p>
          <a:p>
            <a:pPr marL="171450" lvl="0" indent="-171450">
              <a:buFont typeface="Arial"/>
              <a:buChar char="•"/>
            </a:pPr>
            <a:r>
              <a:rPr lang="pt-PT" sz="1200">
                <a:solidFill>
                  <a:schemeClr val="tx1"/>
                </a:solidFill>
                <a:latin typeface="Arial" charset="0"/>
                <a:ea typeface="+mn-ea"/>
                <a:cs typeface="+mn-cs"/>
              </a:rPr>
              <a:t>Mude a "frente" da sala periodicamente ao mover para os lados ou para trás</a:t>
            </a:r>
          </a:p>
          <a:p>
            <a:pPr marL="171450" lvl="0" indent="-171450">
              <a:buFont typeface="Arial"/>
              <a:buChar char="•"/>
            </a:pPr>
            <a:r>
              <a:rPr lang="pt-PT" sz="1200">
                <a:solidFill>
                  <a:schemeClr val="tx1"/>
                </a:solidFill>
                <a:latin typeface="Arial" charset="0"/>
                <a:ea typeface="+mn-ea"/>
                <a:cs typeface="+mn-cs"/>
              </a:rPr>
              <a:t>Utilize os movimentos naturais das mãos e braços quando fala</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Os primeiros quatro pontos abrangem o movimento:</a:t>
            </a:r>
          </a:p>
          <a:p>
            <a:pPr marL="171450" lvl="0" indent="-171450">
              <a:buFont typeface="Arial"/>
              <a:buChar char="•"/>
            </a:pPr>
            <a:r>
              <a:rPr lang="pt-PT" sz="1200">
                <a:solidFill>
                  <a:schemeClr val="tx1"/>
                </a:solidFill>
                <a:latin typeface="Arial" charset="0"/>
                <a:ea typeface="+mn-ea"/>
                <a:cs typeface="+mn-cs"/>
              </a:rPr>
              <a:t>Uma ferramenta muito forte para o instrutor</a:t>
            </a:r>
          </a:p>
          <a:p>
            <a:pPr marL="171450" lvl="0" indent="-171450">
              <a:buFont typeface="Arial"/>
              <a:buChar char="•"/>
            </a:pPr>
            <a:r>
              <a:rPr lang="pt-PT" sz="1200">
                <a:solidFill>
                  <a:schemeClr val="tx1"/>
                </a:solidFill>
                <a:latin typeface="Arial" charset="0"/>
                <a:ea typeface="+mn-ea"/>
                <a:cs typeface="+mn-cs"/>
              </a:rPr>
              <a:t>Permite uma conversa individual com cada participante</a:t>
            </a:r>
          </a:p>
          <a:p>
            <a:pPr marL="171450" indent="-171450">
              <a:buFont typeface="Arial"/>
              <a:buChar char="•"/>
            </a:pPr>
            <a:r>
              <a:rPr lang="pt-PT" sz="1200">
                <a:solidFill>
                  <a:schemeClr val="tx1"/>
                </a:solidFill>
                <a:latin typeface="Arial" charset="0"/>
                <a:ea typeface="+mn-ea"/>
                <a:cs typeface="+mn-cs"/>
              </a:rPr>
              <a:t>Fornece uma mudança de visão para todos e um mecanismo natural para limitar comportamentos disruptivos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10</a:t>
            </a:fld>
            <a:endParaRPr lang="en-GB"/>
          </a:p>
        </p:txBody>
      </p:sp>
    </p:spTree>
    <p:extLst>
      <p:ext uri="{BB962C8B-B14F-4D97-AF65-F5344CB8AC3E}">
        <p14:creationId xmlns:p14="http://schemas.microsoft.com/office/powerpoint/2010/main" val="596090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Falar ao Grupo </a:t>
            </a:r>
          </a:p>
          <a:p>
            <a:pPr lvl="0"/>
            <a:r>
              <a:rPr lang="pt-PT" sz="1200">
                <a:solidFill>
                  <a:schemeClr val="tx1"/>
                </a:solidFill>
                <a:latin typeface="Arial" charset="0"/>
                <a:ea typeface="+mn-ea"/>
                <a:cs typeface="+mn-cs"/>
              </a:rPr>
              <a:t>Evite exibir expressões não-verbais negativas, por exemplo, franzir a testa, sacudir a cabeça e expressões faciais.</a:t>
            </a:r>
          </a:p>
          <a:p>
            <a:pPr lvl="0"/>
            <a:r>
              <a:rPr lang="pt-PT" sz="1200">
                <a:solidFill>
                  <a:schemeClr val="tx1"/>
                </a:solidFill>
                <a:latin typeface="Arial" charset="0"/>
                <a:ea typeface="+mn-ea"/>
                <a:cs typeface="+mn-cs"/>
              </a:rPr>
              <a:t>Utilize ruídos para aumentar a sua fala</a:t>
            </a:r>
          </a:p>
          <a:p>
            <a:pPr lvl="0"/>
            <a:r>
              <a:rPr lang="pt-PT" sz="1200">
                <a:solidFill>
                  <a:schemeClr val="tx1"/>
                </a:solidFill>
                <a:latin typeface="Arial" charset="0"/>
                <a:ea typeface="+mn-ea"/>
                <a:cs typeface="+mn-cs"/>
              </a:rPr>
              <a:t>Varie o tom, o ritmo e o volume da sua voz</a:t>
            </a:r>
          </a:p>
          <a:p>
            <a:pPr lvl="0"/>
            <a:r>
              <a:rPr lang="pt-PT" sz="1200">
                <a:solidFill>
                  <a:schemeClr val="tx1"/>
                </a:solidFill>
                <a:latin typeface="Arial" charset="0"/>
                <a:ea typeface="+mn-ea"/>
                <a:cs typeface="+mn-cs"/>
              </a:rPr>
              <a:t>Pausar periodicamente para dar ênfase</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Linguagem corporal: </a:t>
            </a:r>
            <a:r>
              <a:rPr lang="pt-PT" sz="1200" i="1">
                <a:solidFill>
                  <a:schemeClr val="tx1"/>
                </a:solidFill>
                <a:latin typeface="Arial" charset="0"/>
                <a:ea typeface="+mn-ea"/>
                <a:cs typeface="+mn-cs"/>
              </a:rPr>
              <a:t>(abranger/demonstrar)</a:t>
            </a:r>
            <a:r>
              <a:rPr lang="pt-PT" sz="1200">
                <a:solidFill>
                  <a:schemeClr val="tx1"/>
                </a:solidFill>
                <a:latin typeface="Arial" charset="0"/>
                <a:ea typeface="+mn-ea"/>
                <a:cs typeface="+mn-cs"/>
              </a:rPr>
              <a:t>  </a:t>
            </a:r>
          </a:p>
          <a:p>
            <a:pPr lvl="0"/>
            <a:r>
              <a:rPr lang="pt-PT" sz="1200">
                <a:solidFill>
                  <a:schemeClr val="tx1"/>
                </a:solidFill>
                <a:latin typeface="Arial" charset="0"/>
                <a:ea typeface="+mn-ea"/>
                <a:cs typeface="+mn-cs"/>
              </a:rPr>
              <a:t>Maus hábitos - uso de mãos, toque facial, punho cerrado, braços cruzados</a:t>
            </a:r>
          </a:p>
          <a:p>
            <a:pPr lvl="0"/>
            <a:r>
              <a:rPr lang="pt-PT" sz="1200">
                <a:solidFill>
                  <a:schemeClr val="tx1"/>
                </a:solidFill>
                <a:latin typeface="Arial" charset="0"/>
                <a:ea typeface="+mn-ea"/>
                <a:cs typeface="+mn-cs"/>
              </a:rPr>
              <a:t>Mão nas ancas = repreender uma criança </a:t>
            </a:r>
          </a:p>
          <a:p>
            <a:pPr lvl="0"/>
            <a:r>
              <a:rPr lang="pt-PT" sz="1200">
                <a:solidFill>
                  <a:schemeClr val="tx1"/>
                </a:solidFill>
                <a:latin typeface="Arial" charset="0"/>
                <a:ea typeface="+mn-ea"/>
                <a:cs typeface="+mn-cs"/>
              </a:rPr>
              <a:t>Postura</a:t>
            </a:r>
          </a:p>
          <a:p>
            <a:pPr lvl="0"/>
            <a:r>
              <a:rPr lang="pt-PT" sz="1200">
                <a:solidFill>
                  <a:schemeClr val="tx1"/>
                </a:solidFill>
                <a:latin typeface="Arial" charset="0"/>
                <a:ea typeface="+mn-ea"/>
                <a:cs typeface="+mn-cs"/>
              </a:rPr>
              <a:t>Utilize gestos manuais para dar ênfase; ajuste o tamanho dos gestos ao tamanho do seu público</a:t>
            </a:r>
          </a:p>
          <a:p>
            <a:pPr lvl="0"/>
            <a:r>
              <a:rPr lang="pt-PT" sz="1200">
                <a:solidFill>
                  <a:schemeClr val="tx1"/>
                </a:solidFill>
                <a:latin typeface="Arial" charset="0"/>
                <a:ea typeface="+mn-ea"/>
                <a:cs typeface="+mn-cs"/>
              </a:rPr>
              <a:t>Aparência e aliciamento:  Uma vestimenta inteligente dá uma imagem profissional e elegante "eu consigo"</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P:  "O que faz se tiver ovo na sua gravata?"  </a:t>
            </a:r>
          </a:p>
          <a:p>
            <a:r>
              <a:rPr lang="pt-PT" sz="1200">
                <a:solidFill>
                  <a:schemeClr val="tx1"/>
                </a:solidFill>
                <a:latin typeface="Arial" charset="0"/>
                <a:ea typeface="+mn-ea"/>
                <a:cs typeface="+mn-cs"/>
              </a:rPr>
              <a:t>Reconhecer, rir e seguir em frente</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11</a:t>
            </a:fld>
            <a:endParaRPr lang="en-GB"/>
          </a:p>
        </p:txBody>
      </p:sp>
    </p:spTree>
    <p:extLst>
      <p:ext uri="{BB962C8B-B14F-4D97-AF65-F5344CB8AC3E}">
        <p14:creationId xmlns:p14="http://schemas.microsoft.com/office/powerpoint/2010/main" val="1915832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7C54F02D-ED9D-4EA8-8E2B-9CC669167491}" type="slidenum">
              <a:rPr lang="en-GB" smtClean="0"/>
              <a:pPr/>
              <a:t>15</a:t>
            </a:fld>
            <a:endParaRPr lang="en-GB"/>
          </a:p>
        </p:txBody>
      </p:sp>
      <p:sp>
        <p:nvSpPr>
          <p:cNvPr id="73731" name="Rectangle 2"/>
          <p:cNvSpPr>
            <a:spLocks noGrp="1" noRot="1" noChangeAspect="1" noChangeArrowheads="1" noTextEdit="1"/>
          </p:cNvSpPr>
          <p:nvPr>
            <p:ph type="sldImg"/>
          </p:nvPr>
        </p:nvSpPr>
        <p:spPr>
          <a:xfrm>
            <a:off x="2457450" y="323850"/>
            <a:ext cx="1727200" cy="1295400"/>
          </a:xfrm>
          <a:ln cap="flat"/>
        </p:spPr>
      </p:sp>
      <p:sp>
        <p:nvSpPr>
          <p:cNvPr id="73732" name="Rectangle 3"/>
          <p:cNvSpPr>
            <a:spLocks noGrp="1" noChangeArrowheads="1"/>
          </p:cNvSpPr>
          <p:nvPr>
            <p:ph type="body" idx="1"/>
          </p:nvPr>
        </p:nvSpPr>
        <p:spPr>
          <a:noFill/>
          <a:ln/>
        </p:spPr>
        <p:txBody>
          <a:bodyPr/>
          <a:lstStyle/>
          <a:p>
            <a:pPr eaLnBrk="1" hangingPunct="1"/>
            <a:endParaRPr lang="en-GB" sz="10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pPr eaLnBrk="1" hangingPunct="1"/>
            <a:r>
              <a:rPr lang="pt-PT" sz="1200" b="1"/>
              <a:t>P:  "Que tipo de linguagem deveríamos estar a utilizar e porquê?"</a:t>
            </a:r>
          </a:p>
          <a:p>
            <a:pPr eaLnBrk="1" hangingPunct="1"/>
            <a:endParaRPr lang="en-GB" sz="1200" b="1" dirty="0"/>
          </a:p>
          <a:p>
            <a:pPr eaLnBrk="1" hangingPunct="1">
              <a:buFontTx/>
              <a:buChar char="•"/>
            </a:pPr>
            <a:r>
              <a:rPr lang="pt-PT" sz="1200"/>
              <a:t> O ritmo de formação deve ser ajustado para aqueles para quem o idioma de apresentação não é a sua língua materna</a:t>
            </a:r>
          </a:p>
          <a:p>
            <a:pPr eaLnBrk="1" hangingPunct="1">
              <a:buFontTx/>
              <a:buChar char="•"/>
            </a:pPr>
            <a:r>
              <a:rPr lang="pt-PT" sz="1200"/>
              <a:t> Utilize a linguagem para criar a compreensão e a perceção do público</a:t>
            </a:r>
          </a:p>
          <a:p>
            <a:pPr eaLnBrk="1" hangingPunct="1">
              <a:buFontTx/>
              <a:buChar char="•"/>
            </a:pPr>
            <a:r>
              <a:rPr lang="pt-PT" sz="1200"/>
              <a:t> É importante escolher uma linguagem cultural e de negócios adequada; ajustar o seu uso da linguagem ao seu público</a:t>
            </a:r>
          </a:p>
          <a:p>
            <a:pPr eaLnBrk="1" hangingPunct="1">
              <a:buFontTx/>
              <a:buChar char="•"/>
            </a:pPr>
            <a:r>
              <a:rPr lang="pt-PT" sz="1200"/>
              <a:t> NÃO ASSUMIR que o seu público técnico compreende os SEUS termos técnicos</a:t>
            </a:r>
          </a:p>
          <a:p>
            <a:pPr eaLnBrk="1" hangingPunct="1">
              <a:buFontTx/>
              <a:buChar char="•"/>
            </a:pPr>
            <a:r>
              <a:rPr lang="pt-PT" sz="1200"/>
              <a:t> Evite gírias e coloquialismos</a:t>
            </a:r>
          </a:p>
          <a:p>
            <a:pPr eaLnBrk="1" hangingPunct="1">
              <a:buFontTx/>
              <a:buChar char="•"/>
            </a:pPr>
            <a:r>
              <a:rPr lang="pt-PT" sz="1200"/>
              <a:t> Evite o uso excessivo de jargão e acrónimos</a:t>
            </a:r>
          </a:p>
          <a:p>
            <a:pPr eaLnBrk="1" hangingPunct="1">
              <a:buFontTx/>
              <a:buChar char="•"/>
            </a:pPr>
            <a:r>
              <a:rPr lang="pt-PT" sz="1200"/>
              <a:t> Evite frases com "você", por exemplo:  "</a:t>
            </a:r>
            <a:r>
              <a:rPr lang="pt-PT" sz="1200" u="sng"/>
              <a:t>você</a:t>
            </a:r>
            <a:r>
              <a:rPr lang="pt-PT" sz="1200"/>
              <a:t> deveria", "</a:t>
            </a:r>
            <a:r>
              <a:rPr lang="pt-PT" sz="1200" u="sng"/>
              <a:t>você</a:t>
            </a:r>
            <a:r>
              <a:rPr lang="pt-PT" sz="1200"/>
              <a:t> cometeu um erro", "</a:t>
            </a:r>
            <a:r>
              <a:rPr lang="pt-PT" sz="1200" u="sng"/>
              <a:t>você</a:t>
            </a:r>
            <a:r>
              <a:rPr lang="pt-PT" sz="1200"/>
              <a:t> não pode", "</a:t>
            </a:r>
            <a:r>
              <a:rPr lang="pt-PT" sz="1200" u="sng"/>
              <a:t>você</a:t>
            </a:r>
            <a:r>
              <a:rPr lang="pt-PT" sz="1200"/>
              <a:t> não compreende", porque é que </a:t>
            </a:r>
            <a:r>
              <a:rPr lang="pt-PT" sz="1200" u="sng"/>
              <a:t>você</a:t>
            </a:r>
            <a:r>
              <a:rPr lang="pt-PT" sz="1200"/>
              <a:t> não", etc.</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16</a:t>
            </a:fld>
            <a:endParaRPr lang="en-GB"/>
          </a:p>
        </p:txBody>
      </p:sp>
    </p:spTree>
    <p:extLst>
      <p:ext uri="{BB962C8B-B14F-4D97-AF65-F5344CB8AC3E}">
        <p14:creationId xmlns:p14="http://schemas.microsoft.com/office/powerpoint/2010/main" val="17778331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36C26D69-64FB-4C68-B62A-4E13B568EDDF}" type="slidenum">
              <a:rPr lang="en-GB" smtClean="0"/>
              <a:pPr/>
              <a:t>18</a:t>
            </a:fld>
            <a:endParaRPr lang="en-GB"/>
          </a:p>
        </p:txBody>
      </p:sp>
      <p:sp>
        <p:nvSpPr>
          <p:cNvPr id="75779" name="Rectangle 2"/>
          <p:cNvSpPr>
            <a:spLocks noGrp="1" noRot="1" noChangeAspect="1" noChangeArrowheads="1" noTextEdit="1"/>
          </p:cNvSpPr>
          <p:nvPr>
            <p:ph type="sldImg"/>
          </p:nvPr>
        </p:nvSpPr>
        <p:spPr>
          <a:xfrm>
            <a:off x="2457450" y="323850"/>
            <a:ext cx="1727200" cy="1295400"/>
          </a:xfrm>
          <a:ln cap="flat"/>
        </p:spPr>
      </p:sp>
      <p:sp>
        <p:nvSpPr>
          <p:cNvPr id="75780" name="Rectangle 3"/>
          <p:cNvSpPr>
            <a:spLocks noGrp="1" noChangeArrowheads="1"/>
          </p:cNvSpPr>
          <p:nvPr>
            <p:ph type="body" idx="1"/>
          </p:nvPr>
        </p:nvSpPr>
        <p:spPr>
          <a:noFill/>
          <a:ln/>
        </p:spPr>
        <p:txBody>
          <a:bodyPr/>
          <a:lstStyle/>
          <a:p>
            <a:pPr eaLnBrk="1" hangingPunct="1"/>
            <a:r>
              <a:rPr lang="pt-PT" sz="1000" b="1"/>
              <a:t>P:  "Qual é a maneira mais poderosa de criar interação?"</a:t>
            </a:r>
            <a:r>
              <a:rPr lang="pt-PT" sz="1000"/>
              <a:t>  Técnicas de questionamento.  Prepare e ensaie as suas perguntas para destacar pontos principais. </a:t>
            </a:r>
            <a:r>
              <a:rPr lang="pt-PT" sz="1000" i="1"/>
              <a:t>(Debata o poder das perguntas para um Instrutor.  Observe que as perguntas bem preparadas e adequadamente colocadas permitem que o aluno faça a maior parte do trabalho, permaneça mais envolvido e, portanto, compreenda melhor os principais pontos de aprendizagem.)</a:t>
            </a:r>
          </a:p>
          <a:p>
            <a:pPr eaLnBrk="1" hangingPunct="1"/>
            <a:endParaRPr lang="en-GB" sz="1000" dirty="0"/>
          </a:p>
          <a:p>
            <a:pPr eaLnBrk="1" hangingPunct="1"/>
            <a:r>
              <a:rPr lang="pt-PT" sz="1000" b="1" u="sng"/>
              <a:t>Fotocópias</a:t>
            </a:r>
            <a:r>
              <a:rPr lang="pt-PT" sz="1000" b="1"/>
              <a:t> - Técnicas gráficas de questionamento</a:t>
            </a:r>
            <a:r>
              <a:rPr lang="pt-PT" sz="1000"/>
              <a:t> e consulte as </a:t>
            </a:r>
            <a:r>
              <a:rPr lang="pt-PT" sz="1000" b="1"/>
              <a:t>Dicas de perguntas do Instrutor, </a:t>
            </a:r>
            <a:r>
              <a:rPr lang="pt-PT" sz="1000" u="sng"/>
              <a:t>ou</a:t>
            </a:r>
            <a:r>
              <a:rPr lang="pt-PT" sz="1000"/>
              <a:t> os exemplos abaixo</a:t>
            </a:r>
          </a:p>
          <a:p>
            <a:pPr eaLnBrk="1" hangingPunct="1"/>
            <a:r>
              <a:rPr lang="pt-PT" sz="1000" i="1"/>
              <a:t>O instrutor deve demonstrar as perguntas.  Os participantes devem desenhar setas codificadas por cor na folha para cada tipo de pergunta </a:t>
            </a:r>
          </a:p>
          <a:p>
            <a:pPr eaLnBrk="1" hangingPunct="1">
              <a:buFontTx/>
              <a:buChar char="•"/>
            </a:pPr>
            <a:r>
              <a:rPr lang="pt-PT" sz="1000"/>
              <a:t> Direto - por exemplo, "Sonia, porque é que as perguntas são importantes na formação?"</a:t>
            </a:r>
          </a:p>
          <a:p>
            <a:pPr eaLnBrk="1" hangingPunct="1">
              <a:buFontTx/>
              <a:buChar char="•"/>
            </a:pPr>
            <a:r>
              <a:rPr lang="pt-PT" sz="1000"/>
              <a:t> Reverso - Geoff faz uma pergunta ao instrutor, por exemplo, "A que horas vamos terminar hoje?"  O Instrutor inverte a questão para Geoff:  "A que horas acha que acordamos, Geoff?"</a:t>
            </a:r>
          </a:p>
          <a:p>
            <a:pPr eaLnBrk="1" hangingPunct="1">
              <a:buFontTx/>
              <a:buChar char="•"/>
            </a:pPr>
            <a:r>
              <a:rPr lang="pt-PT" sz="1000"/>
              <a:t> Reflexão - Patricia faz uma pergunta ao instrutor, por exemplo: “Que suporte online será fornecido?”  O instrutor reflete para outro participante:  "Sonia, pode ajudar a Patricia com esta pergunta?"</a:t>
            </a:r>
          </a:p>
          <a:p>
            <a:pPr eaLnBrk="1" hangingPunct="1">
              <a:buFontTx/>
              <a:buChar char="•"/>
            </a:pPr>
            <a:r>
              <a:rPr lang="pt-PT" sz="1000"/>
              <a:t> Transmissão - O instrutor faz perguntas pelas mesas/turma, por exemplo: “Que exposição teve a este assunto - Sonia? Geoff? Patricia?”</a:t>
            </a:r>
          </a:p>
          <a:p>
            <a:pPr eaLnBrk="1" hangingPunct="1">
              <a:buFontTx/>
              <a:buChar char="•"/>
            </a:pPr>
            <a:r>
              <a:rPr lang="pt-PT" sz="1000"/>
              <a:t> Suspenso - O instrutor lança uma pergunta no ar para todos pensarem, por exemplo, "Como vai implementar esta formação na sua região?"  Normalmente, um participante mais confiante irá oferecer uma resposta</a:t>
            </a:r>
          </a:p>
          <a:p>
            <a:pPr eaLnBrk="1" hangingPunct="1">
              <a:buFontTx/>
              <a:buChar char="•"/>
            </a:pPr>
            <a:r>
              <a:rPr lang="pt-PT" sz="1000" b="1"/>
              <a:t> PPP (Pousar, Pausar e Lançar)</a:t>
            </a:r>
            <a:r>
              <a:rPr lang="pt-PT" sz="1000"/>
              <a:t> - Baseia-se na questão do "suspenso".  O instrutor lança uma pergunta no ar para que todos pensem, parem e selecionem um indivíduo para responder, por exemplo:  “Onde obterá suporte contínuo após a implementação do sistema </a:t>
            </a:r>
            <a:r>
              <a:rPr lang="pt-PT" sz="1000" i="1"/>
              <a:t>(pausa) -</a:t>
            </a:r>
            <a:r>
              <a:rPr lang="pt-PT" sz="1000"/>
              <a:t> Geoff?”  </a:t>
            </a:r>
            <a:r>
              <a:rPr lang="pt-PT" sz="1000" b="1"/>
              <a:t>Esta é a técnica de questionamento mais poderosa na formação!</a:t>
            </a:r>
          </a:p>
          <a:p>
            <a:pPr eaLnBrk="1" hangingPunct="1"/>
            <a:endParaRPr lang="en-GB" sz="1000" b="1" dirty="0"/>
          </a:p>
          <a:p>
            <a:pPr eaLnBrk="1" hangingPunct="1"/>
            <a:r>
              <a:rPr lang="pt-PT" sz="1000"/>
              <a:t>Utilize </a:t>
            </a:r>
            <a:r>
              <a:rPr lang="pt-PT" sz="1000" b="1"/>
              <a:t>perguntas retóricas</a:t>
            </a:r>
            <a:r>
              <a:rPr lang="pt-PT" sz="1000"/>
              <a:t> para destacar pontos importantes, por exemplo, “Então, como vou abordar a próxima secção?  Vou abordar cada um dos Sete passos para o sucesso”</a:t>
            </a:r>
          </a:p>
          <a:p>
            <a:pPr eaLnBrk="1" hangingPunct="1"/>
            <a:r>
              <a:rPr lang="pt-PT" sz="1000"/>
              <a:t>Utilize perguntas </a:t>
            </a:r>
            <a:r>
              <a:rPr lang="pt-PT" sz="1000" b="1"/>
              <a:t>abertas</a:t>
            </a:r>
            <a:r>
              <a:rPr lang="pt-PT" sz="1000"/>
              <a:t> para incentivar a discussão/participação, ou seja, quando, onde, como, porquê, o quê, quem</a:t>
            </a:r>
          </a:p>
          <a:p>
            <a:pPr eaLnBrk="1" hangingPunct="1"/>
            <a:r>
              <a:rPr lang="pt-PT" sz="1000"/>
              <a:t>Utilize perguntas </a:t>
            </a:r>
            <a:r>
              <a:rPr lang="pt-PT" sz="1000" b="1"/>
              <a:t>fechadas</a:t>
            </a:r>
            <a:r>
              <a:rPr lang="pt-PT" sz="1000"/>
              <a:t> para manter o programa no caminho certo, manter o debate sob controlo e/ou puxar os participantes se a discussão estiver a ocorrer numa tangente.  Perguntas fechadas exigem uma resposta curta (geralmente "sim" ou "não"), por exemplo, "Concorda?" </a:t>
            </a:r>
          </a:p>
          <a:p>
            <a:pPr eaLnBrk="1" hangingPunct="1"/>
            <a:endParaRPr lang="en-GB" sz="1000" dirty="0"/>
          </a:p>
          <a:p>
            <a:pPr eaLnBrk="1" hangingPunct="1"/>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Técnicas de questionamento</a:t>
            </a:r>
          </a:p>
          <a:p>
            <a:pPr lvl="0"/>
            <a:r>
              <a:rPr lang="pt-PT" sz="1200">
                <a:solidFill>
                  <a:schemeClr val="tx1"/>
                </a:solidFill>
                <a:latin typeface="Arial" charset="0"/>
                <a:ea typeface="+mn-ea"/>
                <a:cs typeface="+mn-cs"/>
              </a:rPr>
              <a:t>Transmissão - O instrutor faz perguntas pelas mesas/turma, por exemplo: “Que exposição teve a este assunto - Sonia? Geoff? Patricia?”</a:t>
            </a:r>
          </a:p>
          <a:p>
            <a:pPr lvl="0"/>
            <a:r>
              <a:rPr lang="pt-PT" sz="1200">
                <a:solidFill>
                  <a:schemeClr val="tx1"/>
                </a:solidFill>
                <a:latin typeface="Arial" charset="0"/>
                <a:ea typeface="+mn-ea"/>
                <a:cs typeface="+mn-cs"/>
              </a:rPr>
              <a:t>Suspenso - O instrutor lança uma pergunta no ar para todos pensarem, por exemplo, "Como vai implementar esta formação na sua região?"  Normalmente, um participante mais confiante irá oferecer uma resposta</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PPP (Pousar, Pausar e Lançar) - Baseia-se na questão do "suspenso".  O instrutor lança uma pergunta no ar para que todos pensem, parem e selecionem um indivíduo para responder, por exemplo:  “Onde obterá suporte contínuo após a implementação do sistema </a:t>
            </a:r>
            <a:r>
              <a:rPr lang="pt-PT" sz="1200" i="1">
                <a:solidFill>
                  <a:schemeClr val="tx1"/>
                </a:solidFill>
                <a:latin typeface="Arial" charset="0"/>
                <a:ea typeface="+mn-ea"/>
                <a:cs typeface="+mn-cs"/>
              </a:rPr>
              <a:t>(pausa) -</a:t>
            </a:r>
            <a:r>
              <a:rPr lang="pt-PT" sz="1200">
                <a:solidFill>
                  <a:schemeClr val="tx1"/>
                </a:solidFill>
                <a:latin typeface="Arial" charset="0"/>
                <a:ea typeface="+mn-ea"/>
                <a:cs typeface="+mn-cs"/>
              </a:rPr>
              <a:t> Geoff?”  Esta é a técnica de questionamento mais poderosa na formação!</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Utilize perguntas retóricas para destacar pontos principais, por exemplo, “Como vou abordar a próxima secção?  Vou abordar cada um dos Sete passos para o sucesso”</a:t>
            </a:r>
          </a:p>
          <a:p>
            <a:r>
              <a:rPr lang="pt-PT" sz="1200">
                <a:solidFill>
                  <a:schemeClr val="tx1"/>
                </a:solidFill>
                <a:latin typeface="Arial" charset="0"/>
                <a:ea typeface="+mn-ea"/>
                <a:cs typeface="+mn-cs"/>
              </a:rPr>
              <a:t>Utilize perguntas abertas para incentivar a discussão/participação, ou seja, quando, onde, como, porquê, o quê, quem</a:t>
            </a:r>
          </a:p>
          <a:p>
            <a:r>
              <a:rPr lang="pt-PT" sz="1200">
                <a:solidFill>
                  <a:schemeClr val="tx1"/>
                </a:solidFill>
                <a:latin typeface="Arial" charset="0"/>
                <a:ea typeface="+mn-ea"/>
                <a:cs typeface="+mn-cs"/>
              </a:rPr>
              <a:t>Utilize perguntas fechadas para manter o programa no caminho certo, manter o debate sob controlo e/ou puxar os participantes se a discussão estiver a ocorrer numa tangente.  Perguntas fechadas exigem uma resposta curta (geralmente "sim" ou "não"), por exemplo, "Concorda?"</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20</a:t>
            </a:fld>
            <a:endParaRPr lang="en-GB"/>
          </a:p>
        </p:txBody>
      </p:sp>
    </p:spTree>
    <p:extLst>
      <p:ext uri="{BB962C8B-B14F-4D97-AF65-F5344CB8AC3E}">
        <p14:creationId xmlns:p14="http://schemas.microsoft.com/office/powerpoint/2010/main" val="5620123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19476929-2F47-43C8-88E5-F4F025DAF959}" type="slidenum">
              <a:rPr lang="en-GB" smtClean="0"/>
              <a:pPr/>
              <a:t>21</a:t>
            </a:fld>
            <a:endParaRPr lang="en-GB"/>
          </a:p>
        </p:txBody>
      </p:sp>
      <p:sp>
        <p:nvSpPr>
          <p:cNvPr id="74755" name="Rectangle 2"/>
          <p:cNvSpPr>
            <a:spLocks noGrp="1" noRot="1" noChangeAspect="1" noChangeArrowheads="1" noTextEdit="1"/>
          </p:cNvSpPr>
          <p:nvPr>
            <p:ph type="sldImg"/>
          </p:nvPr>
        </p:nvSpPr>
        <p:spPr>
          <a:xfrm>
            <a:off x="2457450" y="323850"/>
            <a:ext cx="1727200" cy="1295400"/>
          </a:xfrm>
          <a:ln cap="flat"/>
        </p:spPr>
      </p:sp>
      <p:sp>
        <p:nvSpPr>
          <p:cNvPr id="74756" name="Rectangle 3"/>
          <p:cNvSpPr>
            <a:spLocks noGrp="1" noChangeArrowheads="1"/>
          </p:cNvSpPr>
          <p:nvPr>
            <p:ph type="body" idx="1"/>
          </p:nvPr>
        </p:nvSpPr>
        <p:spPr>
          <a:noFill/>
          <a:ln/>
        </p:spPr>
        <p:txBody>
          <a:bodyPr/>
          <a:lstStyle/>
          <a:p>
            <a:pPr eaLnBrk="1" hangingPunct="1"/>
            <a:endParaRPr lang="en-GB" sz="1000" dirty="0"/>
          </a:p>
        </p:txBody>
      </p:sp>
    </p:spTree>
    <p:extLst>
      <p:ext uri="{BB962C8B-B14F-4D97-AF65-F5344CB8AC3E}">
        <p14:creationId xmlns:p14="http://schemas.microsoft.com/office/powerpoint/2010/main" val="1339555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pPr eaLnBrk="1" hangingPunct="1"/>
            <a:r>
              <a:rPr lang="pt-PT" sz="1200" b="1"/>
              <a:t>P:  "Como podemos ensaiar?"</a:t>
            </a:r>
          </a:p>
          <a:p>
            <a:pPr eaLnBrk="1" hangingPunct="1"/>
            <a:endParaRPr lang="en-GB" sz="1200" b="1" dirty="0"/>
          </a:p>
          <a:p>
            <a:pPr eaLnBrk="1" hangingPunct="1">
              <a:buFontTx/>
              <a:buChar char="•"/>
            </a:pPr>
            <a:r>
              <a:rPr lang="pt-PT" sz="1200"/>
              <a:t> Pratique imagens mentais (ou seja, ensaio mental)</a:t>
            </a:r>
          </a:p>
          <a:p>
            <a:pPr eaLnBrk="1" hangingPunct="1">
              <a:buFontTx/>
              <a:buChar char="•"/>
            </a:pPr>
            <a:r>
              <a:rPr lang="pt-PT" sz="1200"/>
              <a:t> Pratique contacto visual com ursos de pelúcia numa sala/mesa</a:t>
            </a:r>
          </a:p>
          <a:p>
            <a:pPr eaLnBrk="1" hangingPunct="1">
              <a:buFontTx/>
              <a:buChar char="•"/>
            </a:pPr>
            <a:r>
              <a:rPr lang="pt-PT" sz="1200"/>
              <a:t> Ensaie em frente a um espelho</a:t>
            </a:r>
          </a:p>
          <a:p>
            <a:pPr eaLnBrk="1" hangingPunct="1">
              <a:buFontTx/>
              <a:buChar char="•"/>
            </a:pPr>
            <a:r>
              <a:rPr lang="pt-PT" sz="1200"/>
              <a:t> Pratique tomar um gole de um copo de água enquanto apresenta o conteúdo</a:t>
            </a:r>
          </a:p>
          <a:p>
            <a:pPr eaLnBrk="1" hangingPunct="1">
              <a:buFontTx/>
              <a:buChar char="•"/>
            </a:pPr>
            <a:r>
              <a:rPr lang="pt-PT" sz="1200"/>
              <a:t> </a:t>
            </a:r>
            <a:r>
              <a:rPr lang="pt-PT" sz="1200" b="1"/>
              <a:t>Sinta-se confortável com os silêncios</a:t>
            </a:r>
            <a:r>
              <a:rPr lang="pt-PT" sz="1200"/>
              <a:t>; não tente preencher o silêncio com tagarelice (os alunos aceitam o silêncio como uma oportunidade para reunir os seus próprios pensamentos)</a:t>
            </a:r>
          </a:p>
          <a:p>
            <a:pPr eaLnBrk="1" hangingPunct="1">
              <a:buFontTx/>
              <a:buChar char="•"/>
            </a:pPr>
            <a:r>
              <a:rPr lang="pt-PT" sz="1200"/>
              <a:t> Ensaie utilizando cartões rápidos</a:t>
            </a:r>
          </a:p>
          <a:p>
            <a:pPr eaLnBrk="1" hangingPunct="1">
              <a:buFontTx/>
              <a:buChar char="•"/>
            </a:pPr>
            <a:r>
              <a:rPr lang="pt-PT" sz="1200"/>
              <a:t> SE POSSÍVEL, pilote a sua formação antes da verdadeira</a:t>
            </a:r>
          </a:p>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22</a:t>
            </a:fld>
            <a:endParaRPr lang="en-GB"/>
          </a:p>
        </p:txBody>
      </p:sp>
    </p:spTree>
    <p:extLst>
      <p:ext uri="{BB962C8B-B14F-4D97-AF65-F5344CB8AC3E}">
        <p14:creationId xmlns:p14="http://schemas.microsoft.com/office/powerpoint/2010/main" val="9473053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6A318A6D-377C-4C1E-A1AD-DDEFFC6F3DFE}" type="slidenum">
              <a:rPr lang="en-GB" smtClean="0"/>
              <a:pPr/>
              <a:t>24</a:t>
            </a:fld>
            <a:endParaRPr lang="en-GB"/>
          </a:p>
        </p:txBody>
      </p:sp>
      <p:sp>
        <p:nvSpPr>
          <p:cNvPr id="77827" name="Rectangle 2"/>
          <p:cNvSpPr>
            <a:spLocks noGrp="1" noRot="1" noChangeAspect="1" noChangeArrowheads="1" noTextEdit="1"/>
          </p:cNvSpPr>
          <p:nvPr>
            <p:ph type="sldImg"/>
          </p:nvPr>
        </p:nvSpPr>
        <p:spPr>
          <a:xfrm>
            <a:off x="2457450" y="323850"/>
            <a:ext cx="1727200" cy="1295400"/>
          </a:xfrm>
          <a:ln cap="flat"/>
        </p:spPr>
      </p:sp>
      <p:sp>
        <p:nvSpPr>
          <p:cNvPr id="77828" name="Rectangle 3"/>
          <p:cNvSpPr>
            <a:spLocks noGrp="1" noChangeArrowheads="1"/>
          </p:cNvSpPr>
          <p:nvPr>
            <p:ph type="body" idx="1"/>
          </p:nvPr>
        </p:nvSpPr>
        <p:spPr>
          <a:noFill/>
          <a:ln/>
        </p:spPr>
        <p:txBody>
          <a:bodyPr/>
          <a:lstStyle/>
          <a:p>
            <a:pPr eaLnBrk="1" hangingPunct="1"/>
            <a:r>
              <a:rPr lang="pt-PT" sz="1000" b="1"/>
              <a:t>Instrutor:  </a:t>
            </a:r>
            <a:r>
              <a:rPr lang="pt-PT" sz="1000"/>
              <a:t>Repita a mensagem principal do slide de estrutura:</a:t>
            </a:r>
          </a:p>
          <a:p>
            <a:pPr eaLnBrk="1" hangingPunct="1"/>
            <a:endParaRPr lang="en-GB" sz="1000" dirty="0"/>
          </a:p>
          <a:p>
            <a:pPr eaLnBrk="1" hangingPunct="1"/>
            <a:r>
              <a:rPr lang="pt-PT" sz="1000" b="1"/>
              <a:t>Citar:</a:t>
            </a:r>
          </a:p>
          <a:p>
            <a:pPr eaLnBrk="1" hangingPunct="1"/>
            <a:r>
              <a:rPr lang="pt-PT" sz="1000"/>
              <a:t>Diga-lhes o que lhes vai dizer:   </a:t>
            </a:r>
            <a:r>
              <a:rPr lang="pt-PT" sz="1000" i="1"/>
              <a:t>Introdução, Programa, Objetivos</a:t>
            </a:r>
          </a:p>
          <a:p>
            <a:pPr eaLnBrk="1" hangingPunct="1"/>
            <a:r>
              <a:rPr lang="pt-PT" sz="1000"/>
              <a:t>Diga-lhes:   </a:t>
            </a:r>
            <a:r>
              <a:rPr lang="pt-PT" sz="1000" i="1"/>
              <a:t>Conteúdo principal suportado por interação, exercícios, fotocópias, etc.</a:t>
            </a:r>
          </a:p>
          <a:p>
            <a:pPr eaLnBrk="1" hangingPunct="1"/>
            <a:r>
              <a:rPr lang="pt-PT" sz="1000"/>
              <a:t>Diga-lhes o que lhes disse:  </a:t>
            </a:r>
            <a:r>
              <a:rPr lang="pt-PT" sz="1000" i="1"/>
              <a:t>Resumo, conclusão</a:t>
            </a:r>
          </a:p>
          <a:p>
            <a:pPr eaLnBrk="1" hangingPunct="1"/>
            <a:endParaRPr lang="en-GB" sz="1000" i="1" dirty="0"/>
          </a:p>
          <a:p>
            <a:pPr eaLnBrk="1" hangingPunct="1"/>
            <a:r>
              <a:rPr lang="pt-PT" sz="1000" b="1" u="sng"/>
              <a:t>Distribuição:</a:t>
            </a:r>
            <a:r>
              <a:rPr lang="pt-PT" sz="1000"/>
              <a:t>  Notas do instrutor do PowerPoint no final da Parte 2.  Reitere que irão utilizar as suas próprias anotações, além dessas páginas de Notas, para avançar nas suas regiões.  Reveja, responda às perguntas e garanta que os alunos estão adequadamente equipados para utilizar as Notas do instrutor nos seus próprios eventos de formação.  </a:t>
            </a:r>
          </a:p>
          <a:p>
            <a:pPr eaLnBrk="1" hangingPunct="1"/>
            <a:endParaRPr lang="en-GB" sz="1000" b="1"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t-PT" sz="1200">
                <a:solidFill>
                  <a:schemeClr val="tx1"/>
                </a:solidFill>
                <a:latin typeface="Arial" charset="0"/>
                <a:ea typeface="+mn-ea"/>
                <a:cs typeface="+mn-cs"/>
              </a:rPr>
              <a:t>Perguntas?</a:t>
            </a:r>
          </a:p>
          <a:p>
            <a:r>
              <a:rPr lang="pt-PT" sz="1200">
                <a:solidFill>
                  <a:schemeClr val="tx1"/>
                </a:solidFill>
                <a:latin typeface="Arial" charset="0"/>
                <a:ea typeface="+mn-ea"/>
                <a:cs typeface="+mn-cs"/>
              </a:rPr>
              <a:t>O slide deve ser utilizado pelos instrutores para abordar quaisquer questões levantadas pela turma e introduzir quaisquer áreas que o instrutor considere que necessitam de ser enfatizadas antes do final desta parte da sessão.</a:t>
            </a:r>
            <a:r>
              <a:rPr lang="pt-PT"/>
              <a:t> </a:t>
            </a:r>
          </a:p>
        </p:txBody>
      </p:sp>
      <p:sp>
        <p:nvSpPr>
          <p:cNvPr id="4" name="Slide Number Placeholder 3"/>
          <p:cNvSpPr>
            <a:spLocks noGrp="1"/>
          </p:cNvSpPr>
          <p:nvPr>
            <p:ph type="sldNum" sz="quarter" idx="10"/>
          </p:nvPr>
        </p:nvSpPr>
        <p:spPr/>
        <p:txBody>
          <a:bodyPr/>
          <a:lstStyle/>
          <a:p>
            <a:fld id="{D4504A11-3BA0-4461-A1C5-454F02F9540C}" type="slidenum">
              <a:rPr lang="en-GB" smtClean="0"/>
              <a:pPr/>
              <a:t>25</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Os objetivos para esta sessão em particular são explicados aos delegados, estas são as coisas que o delegado deve ser capaz de fazer no final da sessão. Estes objetivos podem ser utilizados para testar o conhecimento obtido e permitir que os delegados avaliem a formação. Para esta sessão, os delegados devem ser capazes de:</a:t>
            </a:r>
          </a:p>
          <a:p>
            <a:pPr lvl="0"/>
            <a:r>
              <a:rPr lang="pt-PT" sz="1200">
                <a:solidFill>
                  <a:schemeClr val="tx1"/>
                </a:solidFill>
                <a:latin typeface="Arial" charset="0"/>
                <a:ea typeface="+mn-ea"/>
                <a:cs typeface="+mn-cs"/>
              </a:rPr>
              <a:t>Elevar a sua imagem como Instrutor</a:t>
            </a:r>
          </a:p>
          <a:p>
            <a:pPr lvl="0"/>
            <a:r>
              <a:rPr lang="pt-PT" sz="1200">
                <a:solidFill>
                  <a:schemeClr val="tx1"/>
                </a:solidFill>
                <a:latin typeface="Arial" charset="0"/>
                <a:ea typeface="+mn-ea"/>
                <a:cs typeface="+mn-cs"/>
              </a:rPr>
              <a:t>Gerir o envolvimento contínuo do seu público</a:t>
            </a:r>
          </a:p>
          <a:p>
            <a:r>
              <a:rPr lang="pt-PT" sz="1200">
                <a:solidFill>
                  <a:schemeClr val="tx1"/>
                </a:solidFill>
                <a:latin typeface="Arial" charset="0"/>
                <a:ea typeface="+mn-ea"/>
                <a:cs typeface="+mn-cs"/>
              </a:rPr>
              <a:t>Ensaiar eficazmente</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a:t>
            </a:fld>
            <a:endParaRPr lang="en-GB"/>
          </a:p>
        </p:txBody>
      </p:sp>
    </p:spTree>
    <p:extLst>
      <p:ext uri="{BB962C8B-B14F-4D97-AF65-F5344CB8AC3E}">
        <p14:creationId xmlns:p14="http://schemas.microsoft.com/office/powerpoint/2010/main" val="31925287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Objetivos da sessão</a:t>
            </a:r>
          </a:p>
          <a:p>
            <a:r>
              <a:rPr lang="pt-PT" sz="1200">
                <a:solidFill>
                  <a:schemeClr val="tx1"/>
                </a:solidFill>
                <a:latin typeface="Arial" charset="0"/>
                <a:ea typeface="+mn-ea"/>
                <a:cs typeface="+mn-cs"/>
              </a:rPr>
              <a:t>O formador deve agora recapitular que os delegados são capazes de:</a:t>
            </a:r>
          </a:p>
          <a:p>
            <a:pPr lvl="0"/>
            <a:r>
              <a:rPr lang="pt-PT" sz="1200">
                <a:solidFill>
                  <a:schemeClr val="tx1"/>
                </a:solidFill>
                <a:latin typeface="Arial" charset="0"/>
                <a:ea typeface="+mn-ea"/>
                <a:cs typeface="+mn-cs"/>
              </a:rPr>
              <a:t>Elevar a sua imagem como Instrutor</a:t>
            </a:r>
          </a:p>
          <a:p>
            <a:pPr lvl="0"/>
            <a:r>
              <a:rPr lang="pt-PT" sz="1200">
                <a:solidFill>
                  <a:schemeClr val="tx1"/>
                </a:solidFill>
                <a:latin typeface="Arial" charset="0"/>
                <a:ea typeface="+mn-ea"/>
                <a:cs typeface="+mn-cs"/>
              </a:rPr>
              <a:t>Gerir o envolvimento contínuo do seu público</a:t>
            </a:r>
          </a:p>
          <a:p>
            <a:r>
              <a:rPr lang="pt-PT" sz="1200">
                <a:solidFill>
                  <a:schemeClr val="tx1"/>
                </a:solidFill>
                <a:latin typeface="Arial" charset="0"/>
                <a:ea typeface="+mn-ea"/>
                <a:cs typeface="+mn-cs"/>
              </a:rPr>
              <a:t>Ensaiar eficazmente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26</a:t>
            </a:fld>
            <a:endParaRPr lang="en-GB"/>
          </a:p>
        </p:txBody>
      </p:sp>
    </p:spTree>
    <p:extLst>
      <p:ext uri="{BB962C8B-B14F-4D97-AF65-F5344CB8AC3E}">
        <p14:creationId xmlns:p14="http://schemas.microsoft.com/office/powerpoint/2010/main" val="3524151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67275625-4991-4B3A-8FD8-5F761836D64F}" type="slidenum">
              <a:rPr lang="en-GB" smtClean="0"/>
              <a:pPr/>
              <a:t>3</a:t>
            </a:fld>
            <a:endParaRPr lang="en-GB"/>
          </a:p>
        </p:txBody>
      </p:sp>
      <p:sp>
        <p:nvSpPr>
          <p:cNvPr id="70659" name="Rectangle 2"/>
          <p:cNvSpPr>
            <a:spLocks noGrp="1" noRot="1" noChangeAspect="1" noChangeArrowheads="1" noTextEdit="1"/>
          </p:cNvSpPr>
          <p:nvPr>
            <p:ph type="sldImg"/>
          </p:nvPr>
        </p:nvSpPr>
        <p:spPr>
          <a:xfrm>
            <a:off x="2457450" y="323850"/>
            <a:ext cx="1727200" cy="1295400"/>
          </a:xfrm>
          <a:ln cap="flat"/>
        </p:spPr>
      </p:sp>
      <p:sp>
        <p:nvSpPr>
          <p:cNvPr id="70660"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Os Sete passos para o sucesso</a:t>
            </a:r>
          </a:p>
          <a:p>
            <a:pPr lvl="0"/>
            <a:r>
              <a:rPr lang="pt-PT" sz="1200">
                <a:solidFill>
                  <a:schemeClr val="tx1"/>
                </a:solidFill>
                <a:latin typeface="Arial" charset="0"/>
                <a:ea typeface="+mn-ea"/>
                <a:cs typeface="+mn-cs"/>
              </a:rPr>
              <a:t>Planeamento</a:t>
            </a:r>
          </a:p>
          <a:p>
            <a:pPr lvl="0"/>
            <a:r>
              <a:rPr lang="pt-PT" sz="1200">
                <a:solidFill>
                  <a:schemeClr val="tx1"/>
                </a:solidFill>
                <a:latin typeface="Arial" charset="0"/>
                <a:ea typeface="+mn-ea"/>
                <a:cs typeface="+mn-cs"/>
              </a:rPr>
              <a:t>Investigação</a:t>
            </a:r>
          </a:p>
          <a:p>
            <a:pPr lvl="0"/>
            <a:r>
              <a:rPr lang="pt-PT" sz="1200">
                <a:solidFill>
                  <a:schemeClr val="tx1"/>
                </a:solidFill>
                <a:latin typeface="Arial" charset="0"/>
                <a:ea typeface="+mn-ea"/>
                <a:cs typeface="+mn-cs"/>
              </a:rPr>
              <a:t>Estrutura</a:t>
            </a:r>
          </a:p>
          <a:p>
            <a:pPr lvl="0"/>
            <a:r>
              <a:rPr lang="pt-PT" sz="1200" b="1">
                <a:solidFill>
                  <a:schemeClr val="tx1"/>
                </a:solidFill>
                <a:latin typeface="Arial" charset="0"/>
                <a:ea typeface="+mn-ea"/>
                <a:cs typeface="+mn-cs"/>
              </a:rPr>
              <a:t>Conteúdo</a:t>
            </a:r>
          </a:p>
          <a:p>
            <a:pPr lvl="0"/>
            <a:r>
              <a:rPr lang="pt-PT" sz="1200">
                <a:solidFill>
                  <a:schemeClr val="tx1"/>
                </a:solidFill>
                <a:latin typeface="Arial" charset="0"/>
                <a:ea typeface="+mn-ea"/>
                <a:cs typeface="+mn-cs"/>
              </a:rPr>
              <a:t>Imagem</a:t>
            </a:r>
          </a:p>
          <a:p>
            <a:pPr lvl="0"/>
            <a:r>
              <a:rPr lang="pt-PT" sz="1200">
                <a:solidFill>
                  <a:schemeClr val="tx1"/>
                </a:solidFill>
                <a:latin typeface="Arial" charset="0"/>
                <a:ea typeface="+mn-ea"/>
                <a:cs typeface="+mn-cs"/>
              </a:rPr>
              <a:t>Ensaiar</a:t>
            </a:r>
          </a:p>
          <a:p>
            <a:pPr lvl="0"/>
            <a:r>
              <a:rPr lang="pt-PT" sz="1200">
                <a:solidFill>
                  <a:schemeClr val="tx1"/>
                </a:solidFill>
                <a:latin typeface="Arial" charset="0"/>
                <a:ea typeface="+mn-ea"/>
                <a:cs typeface="+mn-cs"/>
              </a:rPr>
              <a:t>Ensaiar novamente!</a:t>
            </a:r>
          </a:p>
          <a:p>
            <a:r>
              <a:rPr lang="pt-PT" sz="1200">
                <a:solidFill>
                  <a:schemeClr val="tx1"/>
                </a:solidFill>
                <a:latin typeface="Arial" charset="0"/>
                <a:ea typeface="+mn-ea"/>
                <a:cs typeface="+mn-cs"/>
              </a:rPr>
              <a:t>Este slide reintroduz os 7 passos aos delegados. Formador para apresentar o quarto tópico - Conteúdo.</a:t>
            </a:r>
            <a:r>
              <a:rPr lang="pt-PT" sz="1000"/>
              <a:t> </a:t>
            </a:r>
          </a:p>
        </p:txBody>
      </p:sp>
    </p:spTree>
    <p:extLst>
      <p:ext uri="{BB962C8B-B14F-4D97-AF65-F5344CB8AC3E}">
        <p14:creationId xmlns:p14="http://schemas.microsoft.com/office/powerpoint/2010/main" val="882088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pPr eaLnBrk="1" hangingPunct="1"/>
            <a:r>
              <a:rPr lang="pt-PT" sz="1200" b="1"/>
              <a:t>P:  "O que devemos pensar quando estamos a criar o nosso conteúdo?"</a:t>
            </a:r>
            <a:r>
              <a:rPr lang="pt-PT" sz="1200"/>
              <a:t>  </a:t>
            </a:r>
            <a:r>
              <a:rPr lang="pt-PT" sz="1200" i="1"/>
              <a:t>(debate round-robin)</a:t>
            </a:r>
          </a:p>
          <a:p>
            <a:pPr eaLnBrk="1" hangingPunct="1"/>
            <a:endParaRPr lang="en-GB" sz="1200" i="1" dirty="0"/>
          </a:p>
          <a:p>
            <a:pPr eaLnBrk="1" hangingPunct="1">
              <a:buFontTx/>
              <a:buChar char="•"/>
            </a:pPr>
            <a:r>
              <a:rPr lang="pt-PT" sz="1200"/>
              <a:t> Certifique-se de que o conteúdo é relevante (consulte Objetivos; pense no que os alunos querem tirar disso - o 'WIIFM')</a:t>
            </a:r>
          </a:p>
          <a:p>
            <a:pPr eaLnBrk="1" hangingPunct="1">
              <a:buFontTx/>
              <a:buChar char="•"/>
            </a:pPr>
            <a:r>
              <a:rPr lang="pt-PT" sz="1200"/>
              <a:t> Prepare materiais coloridos e apelativos</a:t>
            </a:r>
          </a:p>
          <a:p>
            <a:pPr eaLnBrk="1" hangingPunct="1">
              <a:buFontTx/>
              <a:buChar char="•"/>
            </a:pPr>
            <a:r>
              <a:rPr lang="pt-PT" sz="1200"/>
              <a:t> Mantenha os materiais simples</a:t>
            </a:r>
          </a:p>
          <a:p>
            <a:pPr eaLnBrk="1" hangingPunct="1">
              <a:buFontTx/>
              <a:buChar char="•"/>
            </a:pPr>
            <a:r>
              <a:rPr lang="pt-PT" sz="1200"/>
              <a:t> Prepare diferentes métodos de apresentação (por exemplo, quadros em cavalete, exercícios, grupos de discussão, etc.)</a:t>
            </a:r>
          </a:p>
          <a:p>
            <a:pPr eaLnBrk="1" hangingPunct="1">
              <a:buFontTx/>
              <a:buChar char="•"/>
            </a:pPr>
            <a:r>
              <a:rPr lang="pt-PT" sz="1200"/>
              <a:t> Se possível, utilize os materiais audiovisuais como sugestões</a:t>
            </a:r>
          </a:p>
          <a:p>
            <a:pPr eaLnBrk="1" hangingPunct="1">
              <a:buFontTx/>
              <a:buChar char="•"/>
            </a:pPr>
            <a:r>
              <a:rPr lang="pt-PT" sz="1200" b="1"/>
              <a:t> Não confie em guiões textuais;</a:t>
            </a:r>
            <a:r>
              <a:rPr lang="pt-PT" sz="1200"/>
              <a:t> mantenha os pontos de principais no mínimo (se for utilizado o PowerPoint, utilize o campo Notas para obter mais informações)</a:t>
            </a:r>
          </a:p>
          <a:p>
            <a:pPr eaLnBrk="1" hangingPunct="1">
              <a:buFontTx/>
              <a:buChar char="•"/>
            </a:pPr>
            <a:r>
              <a:rPr lang="pt-PT" sz="1200"/>
              <a:t> Criar texto do PowerPoint em letras minúsculas (para facilitar a leitura)</a:t>
            </a:r>
          </a:p>
          <a:p>
            <a:pPr eaLnBrk="1" hangingPunct="1">
              <a:buFontTx/>
              <a:buChar char="•"/>
            </a:pPr>
            <a:r>
              <a:rPr lang="pt-PT" sz="1200"/>
              <a:t> Não utilize amarelo (difícil de ver); esteja atento ao vermelho e ao verde (não é bom para pessoas com daltonismo)</a:t>
            </a:r>
          </a:p>
          <a:p>
            <a:pPr eaLnBrk="1" hangingPunct="1">
              <a:buFontTx/>
              <a:buChar char="•"/>
            </a:pPr>
            <a:r>
              <a:rPr lang="pt-PT" sz="1200"/>
              <a:t> Apoie a formação com gráficos divertidos e significativos</a:t>
            </a:r>
          </a:p>
          <a:p>
            <a:pPr eaLnBrk="1" hangingPunct="1">
              <a:buFontTx/>
              <a:buChar char="•"/>
            </a:pPr>
            <a:r>
              <a:rPr lang="pt-PT" sz="1200"/>
              <a:t> O texto deve ser gramaticalmente correto e com verificação ortográfica</a:t>
            </a:r>
          </a:p>
          <a:p>
            <a:pPr eaLnBrk="1" hangingPunct="1">
              <a:buFontTx/>
              <a:buChar char="•"/>
            </a:pPr>
            <a:r>
              <a:rPr lang="pt-PT" sz="1200"/>
              <a:t> Se possível, peça a alguém para garantir a qualidade dos materiais </a:t>
            </a:r>
          </a:p>
          <a:p>
            <a:pPr eaLnBrk="1" hangingPunct="1">
              <a:buFontTx/>
              <a:buChar char="•"/>
            </a:pPr>
            <a:r>
              <a:rPr lang="pt-PT" sz="1200"/>
              <a:t> Se possível, pilote a formação</a:t>
            </a:r>
          </a:p>
          <a:p>
            <a:pPr eaLnBrk="1" hangingPunct="1">
              <a:buFontTx/>
              <a:buChar char="•"/>
            </a:pPr>
            <a:r>
              <a:rPr lang="pt-PT" sz="1200"/>
              <a:t> Complemente com fotocópias profissionais e/ou auxiliares de memória (por exemplo, histórias, estudos de caso, desenhos animados, citações, etc.)</a:t>
            </a:r>
          </a:p>
          <a:p>
            <a:pPr eaLnBrk="1" hangingPunct="1">
              <a:buFontTx/>
              <a:buChar char="•"/>
            </a:pPr>
            <a:r>
              <a:rPr lang="pt-PT" sz="1200"/>
              <a:t> Mantenha os materiais de apoio no mínimo necessário para realizar o trabalho</a:t>
            </a:r>
          </a:p>
          <a:p>
            <a:pPr eaLnBrk="1" hangingPunct="1">
              <a:buFontTx/>
              <a:buChar char="•"/>
            </a:pPr>
            <a:endParaRPr lang="en-GB" sz="1200" dirty="0"/>
          </a:p>
          <a:p>
            <a:pPr eaLnBrk="1" hangingPunct="1"/>
            <a:r>
              <a:rPr lang="pt-PT" sz="1200" b="1" u="sng"/>
              <a:t>Distribua</a:t>
            </a:r>
            <a:r>
              <a:rPr lang="pt-PT" sz="1200" b="1"/>
              <a:t> - "Fotocópias"</a:t>
            </a:r>
            <a:r>
              <a:rPr lang="pt-PT" sz="1200"/>
              <a:t> </a:t>
            </a:r>
            <a:r>
              <a:rPr lang="pt-PT" sz="1200" i="1"/>
              <a:t>(debate)</a:t>
            </a:r>
          </a:p>
          <a:p>
            <a:pPr eaLnBrk="1" hangingPunct="1"/>
            <a:endParaRPr lang="en-GB" sz="1200" dirty="0"/>
          </a:p>
          <a:p>
            <a:pPr eaLnBrk="1" hangingPunct="1"/>
            <a:endParaRPr lang="en-GB" sz="1200" dirty="0"/>
          </a:p>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4</a:t>
            </a:fld>
            <a:endParaRPr lang="en-GB"/>
          </a:p>
        </p:txBody>
      </p:sp>
    </p:spTree>
    <p:extLst>
      <p:ext uri="{BB962C8B-B14F-4D97-AF65-F5344CB8AC3E}">
        <p14:creationId xmlns:p14="http://schemas.microsoft.com/office/powerpoint/2010/main" val="72091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6789CC96-303C-4354-887D-ABE3BAF32AF3}" type="slidenum">
              <a:rPr lang="en-GB" smtClean="0"/>
              <a:pPr/>
              <a:t>5</a:t>
            </a:fld>
            <a:endParaRPr lang="en-GB"/>
          </a:p>
        </p:txBody>
      </p:sp>
      <p:sp>
        <p:nvSpPr>
          <p:cNvPr id="69635" name="Rectangle 2"/>
          <p:cNvSpPr>
            <a:spLocks noGrp="1" noRot="1" noChangeAspect="1" noChangeArrowheads="1" noTextEdit="1"/>
          </p:cNvSpPr>
          <p:nvPr>
            <p:ph type="sldImg"/>
          </p:nvPr>
        </p:nvSpPr>
        <p:spPr>
          <a:xfrm>
            <a:off x="2457450" y="323850"/>
            <a:ext cx="1727200" cy="1295400"/>
          </a:xfrm>
          <a:ln cap="flat"/>
        </p:spPr>
      </p:sp>
      <p:sp>
        <p:nvSpPr>
          <p:cNvPr id="69636" name="Rectangle 3"/>
          <p:cNvSpPr>
            <a:spLocks noGrp="1" noChangeArrowheads="1"/>
          </p:cNvSpPr>
          <p:nvPr>
            <p:ph type="body" idx="1"/>
          </p:nvPr>
        </p:nvSpPr>
        <p:spPr>
          <a:noFill/>
          <a:ln/>
        </p:spPr>
        <p:txBody>
          <a:bodyPr/>
          <a:lstStyle/>
          <a:p>
            <a:pPr eaLnBrk="1" hangingPunct="1">
              <a:lnSpc>
                <a:spcPct val="80000"/>
              </a:lnSpc>
            </a:pPr>
            <a:r>
              <a:rPr lang="pt-PT" sz="900" b="1"/>
              <a:t>P:  "O que é uma boa estrutura para um evento de formação?"  </a:t>
            </a:r>
            <a:r>
              <a:rPr lang="pt-PT" sz="900" i="1"/>
              <a:t>(Os alunos consideram e debatem a estrutura preferida antes de cada ponto ser revelado.  O instrutor deve mencionar os pontos principais não abrangidos pelos alunos.):</a:t>
            </a:r>
          </a:p>
          <a:p>
            <a:pPr eaLnBrk="1" hangingPunct="1">
              <a:lnSpc>
                <a:spcPct val="80000"/>
              </a:lnSpc>
            </a:pPr>
            <a:endParaRPr lang="en-GB" sz="900" i="1" dirty="0"/>
          </a:p>
          <a:p>
            <a:pPr eaLnBrk="1" hangingPunct="1">
              <a:lnSpc>
                <a:spcPct val="80000"/>
              </a:lnSpc>
            </a:pPr>
            <a:r>
              <a:rPr lang="pt-PT" sz="900" b="1"/>
              <a:t>Introdução:</a:t>
            </a:r>
            <a:r>
              <a:rPr lang="pt-PT" sz="900"/>
              <a:t> </a:t>
            </a:r>
          </a:p>
          <a:p>
            <a:pPr eaLnBrk="1" hangingPunct="1">
              <a:lnSpc>
                <a:spcPct val="80000"/>
              </a:lnSpc>
              <a:buFontTx/>
              <a:buChar char="•"/>
            </a:pPr>
            <a:r>
              <a:rPr lang="pt-PT" sz="900"/>
              <a:t> Apresenta-se a si, o instrutor (cumprimente os alunos na porta, lembre-se de sorrir!) </a:t>
            </a:r>
          </a:p>
          <a:p>
            <a:pPr eaLnBrk="1" hangingPunct="1">
              <a:lnSpc>
                <a:spcPct val="80000"/>
              </a:lnSpc>
              <a:buFontTx/>
              <a:buChar char="•"/>
            </a:pPr>
            <a:r>
              <a:rPr lang="pt-PT" sz="900"/>
              <a:t> Dá as boas-vindas ao seu público, constrói clima e relacionamento bom/inicial  </a:t>
            </a:r>
          </a:p>
          <a:p>
            <a:pPr eaLnBrk="1" hangingPunct="1">
              <a:lnSpc>
                <a:spcPct val="80000"/>
              </a:lnSpc>
              <a:buFontTx/>
              <a:buChar char="•"/>
            </a:pPr>
            <a:r>
              <a:rPr lang="pt-PT" sz="900"/>
              <a:t> Introdução criativa/poderosa:  Reforça mensagens estratégicas, traz profissionalismo, comunica a aquisição de gestão</a:t>
            </a:r>
          </a:p>
          <a:p>
            <a:pPr eaLnBrk="1" hangingPunct="1">
              <a:lnSpc>
                <a:spcPct val="80000"/>
              </a:lnSpc>
              <a:buFontTx/>
              <a:buChar char="•"/>
            </a:pPr>
            <a:r>
              <a:rPr lang="pt-PT" sz="900"/>
              <a:t> As atividades para quebrar o gelo transitam o público de atividades anteriores </a:t>
            </a:r>
          </a:p>
          <a:p>
            <a:pPr eaLnBrk="1" hangingPunct="1">
              <a:lnSpc>
                <a:spcPct val="80000"/>
              </a:lnSpc>
            </a:pPr>
            <a:r>
              <a:rPr lang="pt-PT" sz="900" b="1"/>
              <a:t>Apresentações:</a:t>
            </a:r>
          </a:p>
          <a:p>
            <a:pPr eaLnBrk="1" hangingPunct="1">
              <a:lnSpc>
                <a:spcPct val="80000"/>
              </a:lnSpc>
              <a:buFontTx/>
              <a:buChar char="•"/>
            </a:pPr>
            <a:r>
              <a:rPr lang="pt-PT" sz="900"/>
              <a:t> Dá-lhe a si, o instrutor, informações sobre os seus participantes</a:t>
            </a:r>
          </a:p>
          <a:p>
            <a:pPr eaLnBrk="1" hangingPunct="1">
              <a:lnSpc>
                <a:spcPct val="80000"/>
              </a:lnSpc>
              <a:buFontTx/>
              <a:buChar char="•"/>
            </a:pPr>
            <a:r>
              <a:rPr lang="pt-PT" sz="900"/>
              <a:t> Ajuda com o clima e relacionamento</a:t>
            </a:r>
          </a:p>
          <a:p>
            <a:pPr eaLnBrk="1" hangingPunct="1">
              <a:lnSpc>
                <a:spcPct val="80000"/>
              </a:lnSpc>
              <a:buFontTx/>
              <a:buChar char="•"/>
            </a:pPr>
            <a:r>
              <a:rPr lang="pt-PT" sz="900"/>
              <a:t> Perguntar pelo conhecimento dos alunos:  introduz o assunto, faz com que se sintam bem consigo mesmos </a:t>
            </a:r>
          </a:p>
          <a:p>
            <a:pPr eaLnBrk="1" hangingPunct="1">
              <a:lnSpc>
                <a:spcPct val="80000"/>
              </a:lnSpc>
              <a:buFontTx/>
              <a:buChar char="•"/>
            </a:pPr>
            <a:r>
              <a:rPr lang="pt-PT" sz="900"/>
              <a:t> Fornece informações básicas e novidades sobre o desenvolvimento futuro </a:t>
            </a:r>
          </a:p>
          <a:p>
            <a:pPr eaLnBrk="1" hangingPunct="1">
              <a:lnSpc>
                <a:spcPct val="80000"/>
              </a:lnSpc>
              <a:buFontTx/>
              <a:buChar char="•"/>
            </a:pPr>
            <a:r>
              <a:rPr lang="pt-PT" sz="900"/>
              <a:t> Menciona as "preocupações" ou "problemas" atuais  </a:t>
            </a:r>
          </a:p>
          <a:p>
            <a:pPr eaLnBrk="1" hangingPunct="1">
              <a:lnSpc>
                <a:spcPct val="80000"/>
              </a:lnSpc>
              <a:buFontTx/>
              <a:buChar char="•"/>
            </a:pPr>
            <a:r>
              <a:rPr lang="pt-PT" sz="900"/>
              <a:t> Foge às soluções (por exemplo, processos para apoiar a implementação do sistema)</a:t>
            </a:r>
          </a:p>
          <a:p>
            <a:pPr eaLnBrk="1" hangingPunct="1">
              <a:lnSpc>
                <a:spcPct val="80000"/>
              </a:lnSpc>
            </a:pPr>
            <a:r>
              <a:rPr lang="pt-PT" sz="900" b="1"/>
              <a:t>Programa:</a:t>
            </a:r>
          </a:p>
          <a:p>
            <a:pPr eaLnBrk="1" hangingPunct="1">
              <a:lnSpc>
                <a:spcPct val="80000"/>
              </a:lnSpc>
              <a:buFontTx/>
              <a:buChar char="•"/>
            </a:pPr>
            <a:r>
              <a:rPr lang="pt-PT" sz="900"/>
              <a:t> Deve ser claro e conciso (não discursivo!)</a:t>
            </a:r>
          </a:p>
          <a:p>
            <a:pPr eaLnBrk="1" hangingPunct="1">
              <a:lnSpc>
                <a:spcPct val="80000"/>
              </a:lnSpc>
              <a:buFontTx/>
              <a:buChar char="•"/>
            </a:pPr>
            <a:r>
              <a:rPr lang="pt-PT" sz="900"/>
              <a:t> Mantém o público e o instrutor no caminho certo (ajuda a evitar bloqueios mentais)</a:t>
            </a:r>
          </a:p>
          <a:p>
            <a:pPr eaLnBrk="1" hangingPunct="1">
              <a:lnSpc>
                <a:spcPct val="80000"/>
              </a:lnSpc>
              <a:buFontTx/>
              <a:buChar char="•"/>
            </a:pPr>
            <a:r>
              <a:rPr lang="pt-PT" sz="900"/>
              <a:t> Se os alunos souberem o que está por vir, serão evitadas interrupções desnecessárias </a:t>
            </a:r>
          </a:p>
          <a:p>
            <a:pPr eaLnBrk="1" hangingPunct="1">
              <a:lnSpc>
                <a:spcPct val="80000"/>
              </a:lnSpc>
              <a:buFontTx/>
              <a:buChar char="•"/>
            </a:pPr>
            <a:r>
              <a:rPr lang="pt-PT" sz="900"/>
              <a:t> Permite que o público veja a direção lógica e a conclusão do evento</a:t>
            </a:r>
          </a:p>
          <a:p>
            <a:pPr eaLnBrk="1" hangingPunct="1">
              <a:lnSpc>
                <a:spcPct val="80000"/>
              </a:lnSpc>
              <a:buFontTx/>
              <a:buChar char="•"/>
            </a:pPr>
            <a:r>
              <a:rPr lang="pt-PT" sz="900"/>
              <a:t> Gere as expectativas do público (por exemplo, regras da casa, pausas, etc.)</a:t>
            </a:r>
          </a:p>
          <a:p>
            <a:pPr eaLnBrk="1" hangingPunct="1">
              <a:lnSpc>
                <a:spcPct val="80000"/>
              </a:lnSpc>
            </a:pPr>
            <a:r>
              <a:rPr lang="pt-PT" sz="900" b="1"/>
              <a:t>Objetivos:</a:t>
            </a:r>
          </a:p>
          <a:p>
            <a:pPr eaLnBrk="1" hangingPunct="1">
              <a:lnSpc>
                <a:spcPct val="80000"/>
              </a:lnSpc>
              <a:buFontTx/>
              <a:buChar char="•"/>
            </a:pPr>
            <a:r>
              <a:rPr lang="pt-PT" sz="900"/>
              <a:t> Estados onde quer ir, como vai chegar lá e as condições circundantes (referência "SMART" - mensurável - objetivos)</a:t>
            </a:r>
          </a:p>
          <a:p>
            <a:pPr eaLnBrk="1" hangingPunct="1">
              <a:lnSpc>
                <a:spcPct val="80000"/>
              </a:lnSpc>
              <a:buFontTx/>
              <a:buChar char="•"/>
            </a:pPr>
            <a:r>
              <a:rPr lang="pt-PT" sz="900"/>
              <a:t> Aborda a “atitude e motivação” - o “O que é que eu ganho” (WIIIFM)</a:t>
            </a:r>
          </a:p>
          <a:p>
            <a:pPr eaLnBrk="1" hangingPunct="1">
              <a:lnSpc>
                <a:spcPct val="80000"/>
              </a:lnSpc>
              <a:buFontTx/>
              <a:buChar char="•"/>
            </a:pPr>
            <a:r>
              <a:rPr lang="pt-PT" sz="900"/>
              <a:t> Fornece a ligação entre a formação e o trabalho do participante</a:t>
            </a:r>
          </a:p>
          <a:p>
            <a:pPr eaLnBrk="1" hangingPunct="1">
              <a:lnSpc>
                <a:spcPct val="80000"/>
              </a:lnSpc>
            </a:pPr>
            <a:r>
              <a:rPr lang="pt-PT" sz="900" b="1"/>
              <a:t>Estrutura principal da formação:</a:t>
            </a:r>
          </a:p>
          <a:p>
            <a:pPr eaLnBrk="1" hangingPunct="1">
              <a:lnSpc>
                <a:spcPct val="80000"/>
              </a:lnSpc>
              <a:buFontTx/>
              <a:buChar char="•"/>
            </a:pPr>
            <a:r>
              <a:rPr lang="pt-PT" sz="900"/>
              <a:t> Deve ser factual e conter documentos comprovativos </a:t>
            </a:r>
          </a:p>
          <a:p>
            <a:pPr eaLnBrk="1" hangingPunct="1">
              <a:lnSpc>
                <a:spcPct val="80000"/>
              </a:lnSpc>
              <a:buFontTx/>
              <a:buChar char="•"/>
            </a:pPr>
            <a:r>
              <a:rPr lang="pt-PT" sz="900"/>
              <a:t> Deve ser animada e interessante </a:t>
            </a:r>
          </a:p>
          <a:p>
            <a:pPr eaLnBrk="1" hangingPunct="1">
              <a:lnSpc>
                <a:spcPct val="80000"/>
              </a:lnSpc>
              <a:buFontTx/>
              <a:buChar char="•"/>
            </a:pPr>
            <a:r>
              <a:rPr lang="pt-PT" sz="900"/>
              <a:t> Não complique.  Evitar tagarelar (o público perde o interesse e concentração)</a:t>
            </a:r>
          </a:p>
          <a:p>
            <a:pPr eaLnBrk="1" hangingPunct="1">
              <a:lnSpc>
                <a:spcPct val="80000"/>
              </a:lnSpc>
              <a:buFontTx/>
              <a:buChar char="•"/>
            </a:pPr>
            <a:r>
              <a:rPr lang="pt-PT" sz="900"/>
              <a:t> Criar interação (por exemplo, perguntas para verificar a compreensão, materiais, etc.)</a:t>
            </a:r>
          </a:p>
          <a:p>
            <a:pPr eaLnBrk="1" hangingPunct="1">
              <a:lnSpc>
                <a:spcPct val="80000"/>
              </a:lnSpc>
            </a:pPr>
            <a:r>
              <a:rPr lang="pt-PT" sz="900" b="1"/>
              <a:t>Resumo/Conclusão (um ou ambos):</a:t>
            </a:r>
          </a:p>
          <a:p>
            <a:pPr eaLnBrk="1" hangingPunct="1">
              <a:lnSpc>
                <a:spcPct val="80000"/>
              </a:lnSpc>
              <a:buFontTx/>
              <a:buChar char="•"/>
            </a:pPr>
            <a:r>
              <a:rPr lang="pt-PT" sz="900"/>
              <a:t> Resumir após cada tópico principal </a:t>
            </a:r>
          </a:p>
          <a:p>
            <a:pPr eaLnBrk="1" hangingPunct="1">
              <a:lnSpc>
                <a:spcPct val="80000"/>
              </a:lnSpc>
              <a:buFontTx/>
              <a:buChar char="•"/>
            </a:pPr>
            <a:r>
              <a:rPr lang="pt-PT" sz="900"/>
              <a:t> Revisitar os pontos principais</a:t>
            </a:r>
          </a:p>
          <a:p>
            <a:pPr eaLnBrk="1" hangingPunct="1">
              <a:lnSpc>
                <a:spcPct val="80000"/>
              </a:lnSpc>
              <a:buFontTx/>
              <a:buChar char="•"/>
            </a:pPr>
            <a:r>
              <a:rPr lang="pt-PT" sz="900"/>
              <a:t> Rever os tópicos para verificar a compreensão</a:t>
            </a:r>
          </a:p>
          <a:p>
            <a:pPr eaLnBrk="1" hangingPunct="1">
              <a:lnSpc>
                <a:spcPct val="80000"/>
              </a:lnSpc>
              <a:buFontTx/>
              <a:buChar char="•"/>
            </a:pPr>
            <a:r>
              <a:rPr lang="pt-PT" sz="900"/>
              <a:t> Reunir as várias vertentes da sua formação</a:t>
            </a:r>
          </a:p>
          <a:p>
            <a:pPr eaLnBrk="1" hangingPunct="1">
              <a:lnSpc>
                <a:spcPct val="80000"/>
              </a:lnSpc>
              <a:buFontTx/>
              <a:buChar char="•"/>
            </a:pPr>
            <a:r>
              <a:rPr lang="pt-PT" sz="900"/>
              <a:t> Os objetivos das verificações foram cumpridos</a:t>
            </a:r>
          </a:p>
          <a:p>
            <a:pPr eaLnBrk="1" hangingPunct="1">
              <a:lnSpc>
                <a:spcPct val="80000"/>
              </a:lnSpc>
            </a:pPr>
            <a:r>
              <a:rPr lang="pt-PT" sz="900" b="1"/>
              <a:t>Próximos passos/recomendações:</a:t>
            </a:r>
          </a:p>
          <a:p>
            <a:pPr eaLnBrk="1" hangingPunct="1">
              <a:lnSpc>
                <a:spcPct val="80000"/>
              </a:lnSpc>
              <a:buFontTx/>
              <a:buChar char="•"/>
            </a:pPr>
            <a:r>
              <a:rPr lang="pt-PT" sz="900"/>
              <a:t> Fornecer uma oportunidade para feedback</a:t>
            </a:r>
          </a:p>
          <a:p>
            <a:pPr eaLnBrk="1" hangingPunct="1">
              <a:lnSpc>
                <a:spcPct val="80000"/>
              </a:lnSpc>
              <a:buFontTx/>
              <a:buChar char="•"/>
            </a:pPr>
            <a:r>
              <a:rPr lang="pt-PT" sz="900"/>
              <a:t> Capturar recomendações para progresso futuro</a:t>
            </a:r>
          </a:p>
          <a:p>
            <a:pPr eaLnBrk="1" hangingPunct="1">
              <a:lnSpc>
                <a:spcPct val="80000"/>
              </a:lnSpc>
              <a:buFontTx/>
              <a:buChar char="•"/>
            </a:pPr>
            <a:r>
              <a:rPr lang="pt-PT" sz="900"/>
              <a:t> Discutir e acordar o Plano de Ação para aplicar o que foi aprendido</a:t>
            </a:r>
          </a:p>
          <a:p>
            <a:pPr eaLnBrk="1" hangingPunct="1">
              <a:lnSpc>
                <a:spcPct val="80000"/>
              </a:lnSpc>
              <a:buFontTx/>
              <a:buChar char="•"/>
            </a:pPr>
            <a:r>
              <a:rPr lang="pt-PT" sz="900"/>
              <a:t> NÃO TERMINE como um "dado adquirido"!</a:t>
            </a:r>
          </a:p>
        </p:txBody>
      </p:sp>
    </p:spTree>
    <p:extLst>
      <p:ext uri="{BB962C8B-B14F-4D97-AF65-F5344CB8AC3E}">
        <p14:creationId xmlns:p14="http://schemas.microsoft.com/office/powerpoint/2010/main" val="1077034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6789CC96-303C-4354-887D-ABE3BAF32AF3}" type="slidenum">
              <a:rPr lang="en-GB" smtClean="0"/>
              <a:pPr/>
              <a:t>6</a:t>
            </a:fld>
            <a:endParaRPr lang="en-GB"/>
          </a:p>
        </p:txBody>
      </p:sp>
      <p:sp>
        <p:nvSpPr>
          <p:cNvPr id="69635" name="Rectangle 2"/>
          <p:cNvSpPr>
            <a:spLocks noGrp="1" noRot="1" noChangeAspect="1" noChangeArrowheads="1" noTextEdit="1"/>
          </p:cNvSpPr>
          <p:nvPr>
            <p:ph type="sldImg"/>
          </p:nvPr>
        </p:nvSpPr>
        <p:spPr>
          <a:xfrm>
            <a:off x="2457450" y="323850"/>
            <a:ext cx="1727200" cy="1295400"/>
          </a:xfrm>
          <a:ln cap="flat"/>
        </p:spPr>
      </p:sp>
      <p:sp>
        <p:nvSpPr>
          <p:cNvPr id="69636"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Considerações sobre o Conteúdo</a:t>
            </a:r>
          </a:p>
          <a:p>
            <a:pPr lvl="0"/>
            <a:r>
              <a:rPr lang="pt-PT" sz="1200">
                <a:solidFill>
                  <a:schemeClr val="tx1"/>
                </a:solidFill>
                <a:latin typeface="Arial" charset="0"/>
                <a:ea typeface="+mn-ea"/>
                <a:cs typeface="+mn-cs"/>
              </a:rPr>
              <a:t>Sustentar a formação com gráficos divertidos e significativos</a:t>
            </a:r>
          </a:p>
          <a:p>
            <a:pPr lvl="0"/>
            <a:r>
              <a:rPr lang="pt-PT" sz="1200">
                <a:solidFill>
                  <a:schemeClr val="tx1"/>
                </a:solidFill>
                <a:latin typeface="Arial" charset="0"/>
                <a:ea typeface="+mn-ea"/>
                <a:cs typeface="+mn-cs"/>
              </a:rPr>
              <a:t>O texto deve ser gramaticalmente correto e verificado ortograficamente</a:t>
            </a:r>
          </a:p>
          <a:p>
            <a:pPr lvl="0"/>
            <a:r>
              <a:rPr lang="pt-PT" sz="1200">
                <a:solidFill>
                  <a:schemeClr val="tx1"/>
                </a:solidFill>
                <a:latin typeface="Arial" charset="0"/>
                <a:ea typeface="+mn-ea"/>
                <a:cs typeface="+mn-cs"/>
              </a:rPr>
              <a:t>Se possível, peça a alguém para garantir a qualidade dos materiais</a:t>
            </a:r>
          </a:p>
          <a:p>
            <a:pPr lvl="0"/>
            <a:r>
              <a:rPr lang="pt-PT" sz="1200">
                <a:solidFill>
                  <a:schemeClr val="tx1"/>
                </a:solidFill>
                <a:latin typeface="Arial" charset="0"/>
                <a:ea typeface="+mn-ea"/>
                <a:cs typeface="+mn-cs"/>
              </a:rPr>
              <a:t>Se possível pilotar a formação</a:t>
            </a:r>
          </a:p>
          <a:p>
            <a:pPr lvl="0"/>
            <a:r>
              <a:rPr lang="pt-PT" sz="1200">
                <a:solidFill>
                  <a:schemeClr val="tx1"/>
                </a:solidFill>
                <a:latin typeface="Arial" charset="0"/>
                <a:ea typeface="+mn-ea"/>
                <a:cs typeface="+mn-cs"/>
              </a:rPr>
              <a:t>Utilizar fotocópias profissionais/auxiliares de memória</a:t>
            </a:r>
          </a:p>
          <a:p>
            <a:pPr lvl="0"/>
            <a:r>
              <a:rPr lang="pt-PT" sz="1200">
                <a:solidFill>
                  <a:schemeClr val="tx1"/>
                </a:solidFill>
                <a:latin typeface="Arial" charset="0"/>
                <a:ea typeface="+mn-ea"/>
                <a:cs typeface="+mn-cs"/>
              </a:rPr>
              <a:t>Utilize o mínimo de materiais de apoio</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 </a:t>
            </a:r>
          </a:p>
        </p:txBody>
      </p:sp>
    </p:spTree>
    <p:extLst>
      <p:ext uri="{BB962C8B-B14F-4D97-AF65-F5344CB8AC3E}">
        <p14:creationId xmlns:p14="http://schemas.microsoft.com/office/powerpoint/2010/main" val="20205146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F0EAAEC2-65D0-48A1-881E-0A20C149ECFB}" type="slidenum">
              <a:rPr lang="en-GB" smtClean="0"/>
              <a:pPr/>
              <a:t>7</a:t>
            </a:fld>
            <a:endParaRPr lang="en-GB"/>
          </a:p>
        </p:txBody>
      </p:sp>
      <p:sp>
        <p:nvSpPr>
          <p:cNvPr id="71683" name="Rectangle 2"/>
          <p:cNvSpPr>
            <a:spLocks noGrp="1" noRot="1" noChangeAspect="1" noChangeArrowheads="1" noTextEdit="1"/>
          </p:cNvSpPr>
          <p:nvPr>
            <p:ph type="sldImg"/>
          </p:nvPr>
        </p:nvSpPr>
        <p:spPr>
          <a:xfrm>
            <a:off x="2457450" y="323850"/>
            <a:ext cx="1727200" cy="1295400"/>
          </a:xfrm>
          <a:ln cap="flat"/>
        </p:spPr>
      </p:sp>
      <p:sp>
        <p:nvSpPr>
          <p:cNvPr id="71684" name="Rectangle 3"/>
          <p:cNvSpPr>
            <a:spLocks noGrp="1" noChangeArrowheads="1"/>
          </p:cNvSpPr>
          <p:nvPr>
            <p:ph type="body" idx="1"/>
          </p:nvPr>
        </p:nvSpPr>
        <p:spPr>
          <a:noFill/>
          <a:ln/>
        </p:spPr>
        <p:txBody>
          <a:bodyPr/>
          <a:lstStyle/>
          <a:p>
            <a:pPr eaLnBrk="1" hangingPunct="1"/>
            <a:r>
              <a:rPr lang="pt-PT" sz="1000" b="1"/>
              <a:t>P:  "O que significa 'KIS'?"</a:t>
            </a:r>
            <a:r>
              <a:rPr lang="pt-PT" sz="1000"/>
              <a:t>  NÃO COMPLIQUE </a:t>
            </a:r>
          </a:p>
          <a:p>
            <a:pPr eaLnBrk="1" hangingPunct="1"/>
            <a:endParaRPr lang="en-GB" sz="1000" dirty="0"/>
          </a:p>
          <a:p>
            <a:pPr eaLnBrk="1" hangingPunct="1"/>
            <a:r>
              <a:rPr lang="pt-PT" sz="1000" b="1"/>
              <a:t>P:  "Como podemos não complicar?" </a:t>
            </a:r>
            <a:r>
              <a:rPr lang="pt-PT" sz="1000" i="1"/>
              <a:t>(debate)</a:t>
            </a:r>
          </a:p>
          <a:p>
            <a:pPr eaLnBrk="1" hangingPunct="1"/>
            <a:endParaRPr lang="en-GB" sz="1000" i="1" dirty="0"/>
          </a:p>
          <a:p>
            <a:pPr eaLnBrk="1" hangingPunct="1">
              <a:buFontTx/>
              <a:buChar char="•"/>
            </a:pPr>
            <a:r>
              <a:rPr lang="pt-PT" sz="1000"/>
              <a:t> Inclua "obrigatório saber" e não "era bom saber" </a:t>
            </a:r>
          </a:p>
          <a:p>
            <a:pPr eaLnBrk="1" hangingPunct="1">
              <a:buFontTx/>
              <a:buChar char="•"/>
            </a:pPr>
            <a:r>
              <a:rPr lang="pt-PT" sz="1000"/>
              <a:t> Utilize os pontos curtos e marcados como sugestões</a:t>
            </a:r>
          </a:p>
          <a:p>
            <a:pPr eaLnBrk="1" hangingPunct="1">
              <a:buFontTx/>
              <a:buChar char="•"/>
            </a:pPr>
            <a:r>
              <a:rPr lang="pt-PT" sz="1000"/>
              <a:t> EVITE notas textuais</a:t>
            </a:r>
          </a:p>
          <a:p>
            <a:pPr eaLnBrk="1" hangingPunct="1">
              <a:buFontTx/>
              <a:buChar char="•"/>
            </a:pPr>
            <a:r>
              <a:rPr lang="pt-PT" sz="1000"/>
              <a:t> Se adequado, utilize </a:t>
            </a:r>
            <a:r>
              <a:rPr lang="pt-PT" sz="1000" b="1" u="sng"/>
              <a:t>cartões rápidos</a:t>
            </a:r>
            <a:r>
              <a:rPr lang="pt-PT" sz="1000" u="sng"/>
              <a:t> </a:t>
            </a:r>
            <a:r>
              <a:rPr lang="pt-PT" sz="1000" b="1"/>
              <a:t> </a:t>
            </a:r>
            <a:r>
              <a:rPr lang="pt-PT" sz="1000" i="1"/>
              <a:t>(O instrutor deve demonstrar)</a:t>
            </a:r>
          </a:p>
          <a:p>
            <a:pPr eaLnBrk="1" hangingPunct="1">
              <a:buFontTx/>
              <a:buChar char="•"/>
            </a:pPr>
            <a:r>
              <a:rPr lang="pt-PT" sz="1000"/>
              <a:t> Os meios tendem a ser utilizados em excesso:  </a:t>
            </a:r>
            <a:r>
              <a:rPr lang="pt-PT" sz="1000" b="1"/>
              <a:t>evite "aborrecimento por PowerPoint"</a:t>
            </a:r>
          </a:p>
          <a:p>
            <a:pPr eaLnBrk="1" hangingPunct="1">
              <a:buFontTx/>
              <a:buChar char="•"/>
            </a:pPr>
            <a:r>
              <a:rPr lang="pt-PT" sz="1000"/>
              <a:t> Mude o meio e o método de apresentação com a maior frequência possível (</a:t>
            </a:r>
            <a:r>
              <a:rPr lang="pt-PT" sz="1000" b="1" i="1"/>
              <a:t>Para formação técnica, a cada 3 minutos!)</a:t>
            </a:r>
          </a:p>
          <a:p>
            <a:pPr eaLnBrk="1" hangingPunct="1"/>
            <a:endParaRPr lang="en-GB" sz="1000" b="1" i="1" dirty="0"/>
          </a:p>
          <a:p>
            <a:pPr eaLnBrk="1" hangingPunct="1"/>
            <a:r>
              <a:rPr lang="pt-PT" sz="1000" b="1"/>
              <a:t>Pergunta importante!  “</a:t>
            </a:r>
            <a:r>
              <a:rPr lang="pt-PT" sz="1000" b="1" u="sng"/>
              <a:t>Qual é o meio mais interativo, flexível e inovador na apresentação?”</a:t>
            </a:r>
            <a:r>
              <a:rPr lang="pt-PT" sz="1000" b="1"/>
              <a:t>  </a:t>
            </a:r>
            <a:r>
              <a:rPr lang="pt-PT" sz="1000"/>
              <a:t>É o próprio instrutor!</a:t>
            </a:r>
            <a:r>
              <a:rPr lang="pt-PT" sz="1000" i="1"/>
              <a:t> </a:t>
            </a:r>
          </a:p>
          <a:p>
            <a:pPr eaLnBrk="1" hangingPunct="1"/>
            <a:endParaRPr lang="en-GB" sz="1000" i="1" dirty="0"/>
          </a:p>
          <a:p>
            <a:pPr eaLnBrk="1" hangingPunct="1"/>
            <a:r>
              <a:rPr lang="pt-PT" sz="1000" b="1"/>
              <a:t>Exercício:  </a:t>
            </a:r>
            <a:r>
              <a:rPr lang="pt-PT" sz="1000"/>
              <a:t>Os alunos podem praticar a apresentação de um elemento da formação técnica sem o uso de ppt</a:t>
            </a:r>
          </a:p>
          <a:p>
            <a:pPr eaLnBrk="1" hangingPunct="1"/>
            <a:endParaRPr lang="en-GB" sz="1000" dirty="0"/>
          </a:p>
          <a:p>
            <a:pPr eaLnBrk="1" hangingPunct="1"/>
            <a:endParaRPr lang="en-GB" dirty="0"/>
          </a:p>
          <a:p>
            <a:pPr eaLnBrk="1" hangingPunct="1"/>
            <a:endParaRPr lang="en-GB" dirty="0"/>
          </a:p>
          <a:p>
            <a:pPr eaLnBrk="1" hangingPunct="1"/>
            <a:r>
              <a:rPr lang="pt-PT" b="1"/>
              <a:t>	</a:t>
            </a:r>
          </a:p>
        </p:txBody>
      </p:sp>
    </p:spTree>
    <p:extLst>
      <p:ext uri="{BB962C8B-B14F-4D97-AF65-F5344CB8AC3E}">
        <p14:creationId xmlns:p14="http://schemas.microsoft.com/office/powerpoint/2010/main" val="1920263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Como não complicar</a:t>
            </a:r>
          </a:p>
          <a:p>
            <a:pPr marL="171450" lvl="0" indent="-171450">
              <a:buFont typeface="Arial"/>
              <a:buChar char="•"/>
            </a:pPr>
            <a:r>
              <a:rPr lang="pt-PT" sz="1200">
                <a:solidFill>
                  <a:schemeClr val="tx1"/>
                </a:solidFill>
                <a:latin typeface="Arial" charset="0"/>
                <a:ea typeface="+mn-ea"/>
                <a:cs typeface="+mn-cs"/>
              </a:rPr>
              <a:t>Inclua "obrigatório saber" e não "era bom saber" </a:t>
            </a:r>
          </a:p>
          <a:p>
            <a:pPr marL="171450" lvl="0" indent="-171450">
              <a:buFont typeface="Arial"/>
              <a:buChar char="•"/>
            </a:pPr>
            <a:r>
              <a:rPr lang="pt-PT" sz="1200">
                <a:solidFill>
                  <a:schemeClr val="tx1"/>
                </a:solidFill>
                <a:latin typeface="Arial" charset="0"/>
                <a:ea typeface="+mn-ea"/>
                <a:cs typeface="+mn-cs"/>
              </a:rPr>
              <a:t>Utilize os pontos curtos e marcados como sugestões</a:t>
            </a:r>
          </a:p>
          <a:p>
            <a:pPr marL="171450" lvl="0" indent="-171450">
              <a:buFont typeface="Arial"/>
              <a:buChar char="•"/>
            </a:pPr>
            <a:r>
              <a:rPr lang="pt-PT" sz="1200">
                <a:solidFill>
                  <a:schemeClr val="tx1"/>
                </a:solidFill>
                <a:latin typeface="Arial" charset="0"/>
                <a:ea typeface="+mn-ea"/>
                <a:cs typeface="+mn-cs"/>
              </a:rPr>
              <a:t>EVITE notas textuais</a:t>
            </a:r>
          </a:p>
          <a:p>
            <a:pPr marL="171450" lvl="0" indent="-171450">
              <a:buFont typeface="Arial"/>
              <a:buChar char="•"/>
            </a:pPr>
            <a:r>
              <a:rPr lang="pt-PT" sz="1200">
                <a:solidFill>
                  <a:schemeClr val="tx1"/>
                </a:solidFill>
                <a:latin typeface="Arial" charset="0"/>
                <a:ea typeface="+mn-ea"/>
                <a:cs typeface="+mn-cs"/>
              </a:rPr>
              <a:t>Se adequado, utilize cartões rápidos</a:t>
            </a:r>
          </a:p>
          <a:p>
            <a:pPr marL="171450" lvl="0" indent="-171450">
              <a:buFont typeface="Arial"/>
              <a:buChar char="•"/>
            </a:pPr>
            <a:r>
              <a:rPr lang="pt-PT" sz="1200">
                <a:solidFill>
                  <a:schemeClr val="tx1"/>
                </a:solidFill>
                <a:latin typeface="Arial" charset="0"/>
                <a:ea typeface="+mn-ea"/>
                <a:cs typeface="+mn-cs"/>
              </a:rPr>
              <a:t>Os meios tendem a ser utilizados em excesso</a:t>
            </a:r>
          </a:p>
          <a:p>
            <a:pPr marL="171450" lvl="0" indent="-171450">
              <a:buFont typeface="Arial"/>
              <a:buChar char="•"/>
            </a:pPr>
            <a:r>
              <a:rPr lang="pt-PT" sz="1200">
                <a:solidFill>
                  <a:schemeClr val="tx1"/>
                </a:solidFill>
                <a:latin typeface="Arial" charset="0"/>
                <a:ea typeface="+mn-ea"/>
                <a:cs typeface="+mn-cs"/>
              </a:rPr>
              <a:t>Mude o meio e o método de apresentação com a maior frequência possível</a:t>
            </a:r>
          </a:p>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8</a:t>
            </a:fld>
            <a:endParaRPr lang="en-GB"/>
          </a:p>
        </p:txBody>
      </p:sp>
    </p:spTree>
    <p:extLst>
      <p:ext uri="{BB962C8B-B14F-4D97-AF65-F5344CB8AC3E}">
        <p14:creationId xmlns:p14="http://schemas.microsoft.com/office/powerpoint/2010/main" val="1197453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1E681DBC-39DA-4D0E-A680-DF7D307292E5}" type="slidenum">
              <a:rPr lang="en-GB" smtClean="0"/>
              <a:pPr/>
              <a:t>9</a:t>
            </a:fld>
            <a:endParaRPr lang="en-GB"/>
          </a:p>
        </p:txBody>
      </p:sp>
      <p:sp>
        <p:nvSpPr>
          <p:cNvPr id="72707" name="Rectangle 2"/>
          <p:cNvSpPr>
            <a:spLocks noGrp="1" noRot="1" noChangeAspect="1" noChangeArrowheads="1" noTextEdit="1"/>
          </p:cNvSpPr>
          <p:nvPr>
            <p:ph type="sldImg"/>
          </p:nvPr>
        </p:nvSpPr>
        <p:spPr>
          <a:xfrm>
            <a:off x="2457450" y="323850"/>
            <a:ext cx="1727200" cy="1295400"/>
          </a:xfrm>
          <a:ln cap="flat"/>
        </p:spPr>
      </p:sp>
      <p:sp>
        <p:nvSpPr>
          <p:cNvPr id="72708"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Os Sete passos para o sucesso</a:t>
            </a:r>
          </a:p>
          <a:p>
            <a:pPr lvl="0"/>
            <a:r>
              <a:rPr lang="pt-PT" sz="1200">
                <a:solidFill>
                  <a:schemeClr val="tx1"/>
                </a:solidFill>
                <a:latin typeface="Arial" charset="0"/>
                <a:ea typeface="+mn-ea"/>
                <a:cs typeface="+mn-cs"/>
              </a:rPr>
              <a:t>Planeamento</a:t>
            </a:r>
          </a:p>
          <a:p>
            <a:pPr lvl="0"/>
            <a:r>
              <a:rPr lang="pt-PT" sz="1200">
                <a:solidFill>
                  <a:schemeClr val="tx1"/>
                </a:solidFill>
                <a:latin typeface="Arial" charset="0"/>
                <a:ea typeface="+mn-ea"/>
                <a:cs typeface="+mn-cs"/>
              </a:rPr>
              <a:t>Investigação</a:t>
            </a:r>
          </a:p>
          <a:p>
            <a:pPr lvl="0"/>
            <a:r>
              <a:rPr lang="pt-PT" sz="1200">
                <a:solidFill>
                  <a:schemeClr val="tx1"/>
                </a:solidFill>
                <a:latin typeface="Arial" charset="0"/>
                <a:ea typeface="+mn-ea"/>
                <a:cs typeface="+mn-cs"/>
              </a:rPr>
              <a:t>Estrutura</a:t>
            </a:r>
          </a:p>
          <a:p>
            <a:pPr lvl="0"/>
            <a:r>
              <a:rPr lang="pt-PT" sz="1200">
                <a:solidFill>
                  <a:schemeClr val="tx1"/>
                </a:solidFill>
                <a:latin typeface="Arial" charset="0"/>
                <a:ea typeface="+mn-ea"/>
                <a:cs typeface="+mn-cs"/>
              </a:rPr>
              <a:t>Conteúdo</a:t>
            </a:r>
          </a:p>
          <a:p>
            <a:pPr lvl="0"/>
            <a:r>
              <a:rPr lang="pt-PT" sz="1200" b="1">
                <a:solidFill>
                  <a:schemeClr val="tx1"/>
                </a:solidFill>
                <a:latin typeface="Arial" charset="0"/>
                <a:ea typeface="+mn-ea"/>
                <a:cs typeface="+mn-cs"/>
              </a:rPr>
              <a:t>Imagem</a:t>
            </a:r>
          </a:p>
          <a:p>
            <a:pPr lvl="0"/>
            <a:r>
              <a:rPr lang="pt-PT" sz="1200">
                <a:solidFill>
                  <a:schemeClr val="tx1"/>
                </a:solidFill>
                <a:latin typeface="Arial" charset="0"/>
                <a:ea typeface="+mn-ea"/>
                <a:cs typeface="+mn-cs"/>
              </a:rPr>
              <a:t>Ensaiar</a:t>
            </a:r>
          </a:p>
          <a:p>
            <a:pPr lvl="0"/>
            <a:r>
              <a:rPr lang="pt-PT" sz="1200">
                <a:solidFill>
                  <a:schemeClr val="tx1"/>
                </a:solidFill>
                <a:latin typeface="Arial" charset="0"/>
                <a:ea typeface="+mn-ea"/>
                <a:cs typeface="+mn-cs"/>
              </a:rPr>
              <a:t>Ensaiar novamente!</a:t>
            </a:r>
          </a:p>
          <a:p>
            <a:r>
              <a:rPr lang="pt-PT" sz="1200">
                <a:solidFill>
                  <a:schemeClr val="tx1"/>
                </a:solidFill>
                <a:latin typeface="Arial" charset="0"/>
                <a:ea typeface="+mn-ea"/>
                <a:cs typeface="+mn-cs"/>
              </a:rPr>
              <a:t>Este slide volta a apresentar os 7 passos aos delegados - nesta sessão os três passos finais serão abrangidos. Formador para apresentar o primeiro tópico - Imagem.</a:t>
            </a:r>
            <a:r>
              <a:rPr lang="pt-PT"/>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lvl1pPr>
              <a:defRPr/>
            </a:lvl1pPr>
          </a:lstStyle>
          <a:p>
            <a:pPr>
              <a:defRPr/>
            </a:pPr>
            <a:fld id="{0004485A-051D-42C6-89E4-2604F819C3AE}"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2D96860B-5994-4C90-AA65-6E8174D96182}" type="slidenum">
              <a:rPr lang="en-GB"/>
              <a:pPr>
                <a:defRPr/>
              </a:pPr>
              <a:t>‹nº›</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03347445-CB33-4365-9426-3C8EE2CD7AFD}"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5C8D849E-E1C1-48EC-B6D5-8C958D8B5FD1}" type="slidenum">
              <a:rPr lang="en-GB"/>
              <a:pPr>
                <a:defRPr/>
              </a:pPr>
              <a:t>‹nº›</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F0DF627F-CD8E-4E44-B25E-411F80FA7C53}"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B50B151D-57CD-425D-A672-0D9FF107B6A9}" type="slidenum">
              <a:rPr lang="en-GB"/>
              <a:pPr>
                <a:defRPr/>
              </a:pPr>
              <a:t>‹nº›</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lvl1pPr>
              <a:defRPr/>
            </a:lvl1pPr>
          </a:lstStyle>
          <a:p>
            <a:pPr>
              <a:defRPr/>
            </a:pPr>
            <a:fld id="{92692908-079F-4F60-8598-9F8F8CBC5F55}"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6416DABF-9863-49D8-8AEA-85ACD6B61AB5}" type="slidenum">
              <a:rPr lang="en-GB"/>
              <a:pPr>
                <a:defRPr/>
              </a:pPr>
              <a:t>‹nº›</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7A686127-AF1F-4F80-9830-F2C8DDD81EF8}"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B6736F5D-BC53-45F0-98B9-C2B4ECECD916}" type="slidenum">
              <a:rPr lang="en-GB"/>
              <a:pPr>
                <a:defRPr/>
              </a:pPr>
              <a:t>‹nº›</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lvl1pPr>
              <a:defRPr/>
            </a:lvl1pPr>
          </a:lstStyle>
          <a:p>
            <a:pPr>
              <a:defRPr/>
            </a:pPr>
            <a:fld id="{C0B37DF4-8B73-4151-AAB8-74323BE1FB9E}"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23C048B1-320D-40FA-8091-A8544241392A}" type="slidenum">
              <a:rPr lang="en-GB"/>
              <a:pPr>
                <a:defRPr/>
              </a:pPr>
              <a:t>‹nº›</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4"/>
          <p:cNvSpPr>
            <a:spLocks noGrp="1"/>
          </p:cNvSpPr>
          <p:nvPr>
            <p:ph type="dt" sz="half" idx="10" hasCustomPrompt="1"/>
          </p:nvPr>
        </p:nvSpPr>
        <p:spPr/>
        <p:txBody>
          <a:bodyPr/>
          <a:lstStyle>
            <a:lvl1pPr>
              <a:defRPr/>
            </a:lvl1pPr>
          </a:lstStyle>
          <a:p>
            <a:pPr>
              <a:defRPr/>
            </a:pPr>
            <a:fld id="{65C93B69-0B13-4038-85E8-73196AFA5A86}" type="datetimeFigureOut">
              <a:rPr lang="en-US"/>
              <a:pPr>
                <a:defRPr/>
              </a:pPr>
              <a:t>9/7/2018</a:t>
            </a:fld>
            <a:endParaRPr lang="en-US"/>
          </a:p>
        </p:txBody>
      </p:sp>
      <p:sp>
        <p:nvSpPr>
          <p:cNvPr id="6" name="Footer Placeholder 5"/>
          <p:cNvSpPr>
            <a:spLocks noGrp="1"/>
          </p:cNvSpPr>
          <p:nvPr>
            <p:ph type="ftr" sz="quarter" idx="11" hasCustomPrompt="1"/>
          </p:nvPr>
        </p:nvSpPr>
        <p:spPr/>
        <p:txBody>
          <a:bodyPr/>
          <a:lstStyle>
            <a:lvl1pPr>
              <a:defRPr/>
            </a:lvl1pPr>
          </a:lstStyle>
          <a:p>
            <a:pPr>
              <a:defRPr/>
            </a:pPr>
            <a:endParaRPr lang="en-GB"/>
          </a:p>
        </p:txBody>
      </p:sp>
      <p:sp>
        <p:nvSpPr>
          <p:cNvPr id="7" name="Slide Number Placeholder 6"/>
          <p:cNvSpPr>
            <a:spLocks noGrp="1"/>
          </p:cNvSpPr>
          <p:nvPr>
            <p:ph type="sldNum" sz="quarter" idx="12" hasCustomPrompt="1"/>
          </p:nvPr>
        </p:nvSpPr>
        <p:spPr/>
        <p:txBody>
          <a:bodyPr/>
          <a:lstStyle>
            <a:lvl1pPr>
              <a:defRPr/>
            </a:lvl1pPr>
          </a:lstStyle>
          <a:p>
            <a:pPr>
              <a:defRPr/>
            </a:pPr>
            <a:fld id="{18442F75-5BD2-4C65-8555-8BE85971400B}" type="slidenum">
              <a:rPr lang="en-GB"/>
              <a:pPr>
                <a:defRPr/>
              </a:pPr>
              <a:t>‹nº›</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6"/>
          <p:cNvSpPr>
            <a:spLocks noGrp="1"/>
          </p:cNvSpPr>
          <p:nvPr>
            <p:ph type="dt" sz="half" idx="10" hasCustomPrompt="1"/>
          </p:nvPr>
        </p:nvSpPr>
        <p:spPr/>
        <p:txBody>
          <a:bodyPr/>
          <a:lstStyle>
            <a:lvl1pPr>
              <a:defRPr/>
            </a:lvl1pPr>
          </a:lstStyle>
          <a:p>
            <a:pPr>
              <a:defRPr/>
            </a:pPr>
            <a:fld id="{2BC7BE5D-0F12-4A85-A9C9-0C10573F26AB}" type="datetimeFigureOut">
              <a:rPr lang="en-US"/>
              <a:pPr>
                <a:defRPr/>
              </a:pPr>
              <a:t>9/7/2018</a:t>
            </a:fld>
            <a:endParaRPr lang="en-US"/>
          </a:p>
        </p:txBody>
      </p:sp>
      <p:sp>
        <p:nvSpPr>
          <p:cNvPr id="8" name="Footer Placeholder 7"/>
          <p:cNvSpPr>
            <a:spLocks noGrp="1"/>
          </p:cNvSpPr>
          <p:nvPr>
            <p:ph type="ftr" sz="quarter" idx="11" hasCustomPrompt="1"/>
          </p:nvPr>
        </p:nvSpPr>
        <p:spPr/>
        <p:txBody>
          <a:bodyPr/>
          <a:lstStyle>
            <a:lvl1pPr>
              <a:defRPr/>
            </a:lvl1pPr>
          </a:lstStyle>
          <a:p>
            <a:pPr>
              <a:defRPr/>
            </a:pPr>
            <a:endParaRPr lang="en-GB"/>
          </a:p>
        </p:txBody>
      </p:sp>
      <p:sp>
        <p:nvSpPr>
          <p:cNvPr id="9" name="Slide Number Placeholder 8"/>
          <p:cNvSpPr>
            <a:spLocks noGrp="1"/>
          </p:cNvSpPr>
          <p:nvPr>
            <p:ph type="sldNum" sz="quarter" idx="12" hasCustomPrompt="1"/>
          </p:nvPr>
        </p:nvSpPr>
        <p:spPr/>
        <p:txBody>
          <a:bodyPr/>
          <a:lstStyle>
            <a:lvl1pPr>
              <a:defRPr/>
            </a:lvl1pPr>
          </a:lstStyle>
          <a:p>
            <a:pPr>
              <a:defRPr/>
            </a:pPr>
            <a:fld id="{8CD01AD3-5B0E-4B37-8127-CF0B487B429E}" type="slidenum">
              <a:rPr lang="en-GB"/>
              <a:pPr>
                <a:defRPr/>
              </a:pPr>
              <a:t>‹nº›</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2"/>
          <p:cNvSpPr>
            <a:spLocks noGrp="1"/>
          </p:cNvSpPr>
          <p:nvPr>
            <p:ph type="dt" sz="half" idx="10" hasCustomPrompt="1"/>
          </p:nvPr>
        </p:nvSpPr>
        <p:spPr/>
        <p:txBody>
          <a:bodyPr/>
          <a:lstStyle>
            <a:lvl1pPr>
              <a:defRPr/>
            </a:lvl1pPr>
          </a:lstStyle>
          <a:p>
            <a:pPr>
              <a:defRPr/>
            </a:pPr>
            <a:fld id="{E6E11507-E1CE-4F38-BC07-9C36D8AF96EE}" type="datetimeFigureOut">
              <a:rPr lang="en-US"/>
              <a:pPr>
                <a:defRPr/>
              </a:pPr>
              <a:t>9/7/2018</a:t>
            </a:fld>
            <a:endParaRPr lang="en-US"/>
          </a:p>
        </p:txBody>
      </p:sp>
      <p:sp>
        <p:nvSpPr>
          <p:cNvPr id="4" name="Footer Placeholder 3"/>
          <p:cNvSpPr>
            <a:spLocks noGrp="1"/>
          </p:cNvSpPr>
          <p:nvPr>
            <p:ph type="ftr" sz="quarter" idx="11" hasCustomPrompt="1"/>
          </p:nvPr>
        </p:nvSpPr>
        <p:spPr/>
        <p:txBody>
          <a:bodyPr/>
          <a:lstStyle>
            <a:lvl1pPr>
              <a:defRPr/>
            </a:lvl1pPr>
          </a:lstStyle>
          <a:p>
            <a:pPr>
              <a:defRPr/>
            </a:pPr>
            <a:endParaRPr lang="en-GB"/>
          </a:p>
        </p:txBody>
      </p:sp>
      <p:sp>
        <p:nvSpPr>
          <p:cNvPr id="5" name="Slide Number Placeholder 4"/>
          <p:cNvSpPr>
            <a:spLocks noGrp="1"/>
          </p:cNvSpPr>
          <p:nvPr>
            <p:ph type="sldNum" sz="quarter" idx="12" hasCustomPrompt="1"/>
          </p:nvPr>
        </p:nvSpPr>
        <p:spPr/>
        <p:txBody>
          <a:bodyPr/>
          <a:lstStyle>
            <a:lvl1pPr>
              <a:defRPr/>
            </a:lvl1pPr>
          </a:lstStyle>
          <a:p>
            <a:pPr>
              <a:defRPr/>
            </a:pPr>
            <a:fld id="{5FE9ED0D-29F8-4BF0-9AE7-F25F170C3F11}" type="slidenum">
              <a:rPr lang="en-GB"/>
              <a:pPr>
                <a:defRPr/>
              </a:pPr>
              <a:t>‹nº›</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hasCustomPrompt="1"/>
          </p:nvPr>
        </p:nvSpPr>
        <p:spPr/>
        <p:txBody>
          <a:bodyPr/>
          <a:lstStyle>
            <a:lvl1pPr>
              <a:defRPr/>
            </a:lvl1pPr>
          </a:lstStyle>
          <a:p>
            <a:pPr>
              <a:defRPr/>
            </a:pPr>
            <a:fld id="{76EF5CA2-A7CD-4593-A4E6-43959F069A75}" type="datetimeFigureOut">
              <a:rPr lang="en-US"/>
              <a:pPr>
                <a:defRPr/>
              </a:pPr>
              <a:t>9/7/2018</a:t>
            </a:fld>
            <a:endParaRPr lang="en-US"/>
          </a:p>
        </p:txBody>
      </p:sp>
      <p:sp>
        <p:nvSpPr>
          <p:cNvPr id="3" name="Footer Placeholder 2"/>
          <p:cNvSpPr>
            <a:spLocks noGrp="1"/>
          </p:cNvSpPr>
          <p:nvPr>
            <p:ph type="ftr" sz="quarter" idx="11" hasCustomPrompt="1"/>
          </p:nvPr>
        </p:nvSpPr>
        <p:spPr/>
        <p:txBody>
          <a:bodyPr/>
          <a:lstStyle>
            <a:lvl1pPr>
              <a:defRPr/>
            </a:lvl1pPr>
          </a:lstStyle>
          <a:p>
            <a:pPr>
              <a:defRPr/>
            </a:pPr>
            <a:endParaRPr lang="en-GB"/>
          </a:p>
        </p:txBody>
      </p:sp>
      <p:sp>
        <p:nvSpPr>
          <p:cNvPr id="4" name="Slide Number Placeholder 3"/>
          <p:cNvSpPr>
            <a:spLocks noGrp="1"/>
          </p:cNvSpPr>
          <p:nvPr>
            <p:ph type="sldNum" sz="quarter" idx="12" hasCustomPrompt="1"/>
          </p:nvPr>
        </p:nvSpPr>
        <p:spPr/>
        <p:txBody>
          <a:bodyPr/>
          <a:lstStyle>
            <a:lvl1pPr>
              <a:defRPr/>
            </a:lvl1pPr>
          </a:lstStyle>
          <a:p>
            <a:pPr>
              <a:defRPr/>
            </a:pPr>
            <a:fld id="{4B5AC63E-1321-4BD9-9298-950380CCD809}" type="slidenum">
              <a:rPr lang="en-GB"/>
              <a:pPr>
                <a:defRPr/>
              </a:pPr>
              <a:t>‹nº›</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4"/>
          <p:cNvSpPr>
            <a:spLocks noGrp="1"/>
          </p:cNvSpPr>
          <p:nvPr>
            <p:ph type="dt" sz="half" idx="10" hasCustomPrompt="1"/>
          </p:nvPr>
        </p:nvSpPr>
        <p:spPr/>
        <p:txBody>
          <a:bodyPr/>
          <a:lstStyle>
            <a:lvl1pPr>
              <a:defRPr/>
            </a:lvl1pPr>
          </a:lstStyle>
          <a:p>
            <a:pPr>
              <a:defRPr/>
            </a:pPr>
            <a:fld id="{7D46A27A-C583-4BBE-BBD1-956EDA3632CC}" type="datetimeFigureOut">
              <a:rPr lang="en-US"/>
              <a:pPr>
                <a:defRPr/>
              </a:pPr>
              <a:t>9/7/2018</a:t>
            </a:fld>
            <a:endParaRPr lang="en-US"/>
          </a:p>
        </p:txBody>
      </p:sp>
      <p:sp>
        <p:nvSpPr>
          <p:cNvPr id="6" name="Footer Placeholder 5"/>
          <p:cNvSpPr>
            <a:spLocks noGrp="1"/>
          </p:cNvSpPr>
          <p:nvPr>
            <p:ph type="ftr" sz="quarter" idx="11" hasCustomPrompt="1"/>
          </p:nvPr>
        </p:nvSpPr>
        <p:spPr/>
        <p:txBody>
          <a:bodyPr/>
          <a:lstStyle>
            <a:lvl1pPr>
              <a:defRPr/>
            </a:lvl1pPr>
          </a:lstStyle>
          <a:p>
            <a:pPr>
              <a:defRPr/>
            </a:pPr>
            <a:endParaRPr lang="en-GB"/>
          </a:p>
        </p:txBody>
      </p:sp>
      <p:sp>
        <p:nvSpPr>
          <p:cNvPr id="7" name="Slide Number Placeholder 6"/>
          <p:cNvSpPr>
            <a:spLocks noGrp="1"/>
          </p:cNvSpPr>
          <p:nvPr>
            <p:ph type="sldNum" sz="quarter" idx="12" hasCustomPrompt="1"/>
          </p:nvPr>
        </p:nvSpPr>
        <p:spPr/>
        <p:txBody>
          <a:bodyPr/>
          <a:lstStyle>
            <a:lvl1pPr>
              <a:defRPr/>
            </a:lvl1pPr>
          </a:lstStyle>
          <a:p>
            <a:pPr>
              <a:defRPr/>
            </a:pPr>
            <a:fld id="{6828717B-32C5-4165-B8DF-2ABBEB4AAD5E}" type="slidenum">
              <a:rPr lang="en-GB"/>
              <a:pPr>
                <a:defRPr/>
              </a:pPr>
              <a:t>‹nº›</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354B372F-A591-4CAE-8DBF-338C6BC8FAA5}"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4D1FA212-6DBE-4251-883E-32617138201B}" type="slidenum">
              <a:rPr lang="en-GB"/>
              <a:pPr>
                <a:defRPr/>
              </a:pPr>
              <a:t>‹nº›</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4"/>
          <p:cNvSpPr>
            <a:spLocks noGrp="1"/>
          </p:cNvSpPr>
          <p:nvPr>
            <p:ph type="dt" sz="half" idx="10" hasCustomPrompt="1"/>
          </p:nvPr>
        </p:nvSpPr>
        <p:spPr/>
        <p:txBody>
          <a:bodyPr/>
          <a:lstStyle>
            <a:lvl1pPr>
              <a:defRPr/>
            </a:lvl1pPr>
          </a:lstStyle>
          <a:p>
            <a:pPr>
              <a:defRPr/>
            </a:pPr>
            <a:fld id="{BBBFA5F4-95AD-455C-A0A9-73B4004F018E}" type="datetimeFigureOut">
              <a:rPr lang="en-US"/>
              <a:pPr>
                <a:defRPr/>
              </a:pPr>
              <a:t>9/7/2018</a:t>
            </a:fld>
            <a:endParaRPr lang="en-US"/>
          </a:p>
        </p:txBody>
      </p:sp>
      <p:sp>
        <p:nvSpPr>
          <p:cNvPr id="6" name="Footer Placeholder 5"/>
          <p:cNvSpPr>
            <a:spLocks noGrp="1"/>
          </p:cNvSpPr>
          <p:nvPr>
            <p:ph type="ftr" sz="quarter" idx="11" hasCustomPrompt="1"/>
          </p:nvPr>
        </p:nvSpPr>
        <p:spPr/>
        <p:txBody>
          <a:bodyPr/>
          <a:lstStyle>
            <a:lvl1pPr>
              <a:defRPr/>
            </a:lvl1pPr>
          </a:lstStyle>
          <a:p>
            <a:pPr>
              <a:defRPr/>
            </a:pPr>
            <a:endParaRPr lang="en-GB"/>
          </a:p>
        </p:txBody>
      </p:sp>
      <p:sp>
        <p:nvSpPr>
          <p:cNvPr id="7" name="Slide Number Placeholder 6"/>
          <p:cNvSpPr>
            <a:spLocks noGrp="1"/>
          </p:cNvSpPr>
          <p:nvPr>
            <p:ph type="sldNum" sz="quarter" idx="12" hasCustomPrompt="1"/>
          </p:nvPr>
        </p:nvSpPr>
        <p:spPr/>
        <p:txBody>
          <a:bodyPr/>
          <a:lstStyle>
            <a:lvl1pPr>
              <a:defRPr/>
            </a:lvl1pPr>
          </a:lstStyle>
          <a:p>
            <a:pPr>
              <a:defRPr/>
            </a:pPr>
            <a:fld id="{43C8554D-0BD2-418E-96D4-979401467FFE}" type="slidenum">
              <a:rPr lang="en-GB"/>
              <a:pPr>
                <a:defRPr/>
              </a:pPr>
              <a:t>‹nº›</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2E3ED7B6-C226-42BB-87A5-9A0F9E7C4436}"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78292EDA-4705-40CC-8789-CADDF6491E64}" type="slidenum">
              <a:rPr lang="en-GB"/>
              <a:pPr>
                <a:defRPr/>
              </a:pPr>
              <a:t>‹nº›</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DE78968C-E84B-4047-A5FF-42E15C4ED854}"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98888AF3-90AF-4720-8FF3-EB367C6F1A2B}" type="slidenum">
              <a:rPr lang="en-GB"/>
              <a:pPr>
                <a:defRPr/>
              </a:pPr>
              <a:t>‹nº›</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8313" y="476250"/>
            <a:ext cx="8229600" cy="1371600"/>
          </a:xfrm>
        </p:spPr>
        <p:txBody>
          <a:bodyPr/>
          <a:lstStyle/>
          <a:p>
            <a:r>
              <a:rPr lang="pt-PT"/>
              <a:t>Clique para editar o estilo do título principal</a:t>
            </a:r>
          </a:p>
        </p:txBody>
      </p:sp>
      <p:sp>
        <p:nvSpPr>
          <p:cNvPr id="3" name="Text Placeholder 2"/>
          <p:cNvSpPr>
            <a:spLocks noGrp="1"/>
          </p:cNvSpPr>
          <p:nvPr>
            <p:ph type="body" sz="half" idx="1" hasCustomPrompt="1"/>
          </p:nvPr>
        </p:nvSpPr>
        <p:spPr>
          <a:xfrm>
            <a:off x="457200" y="1981200"/>
            <a:ext cx="4038600" cy="3886200"/>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981200"/>
            <a:ext cx="4038600" cy="3886200"/>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Rectangle 2"/>
          <p:cNvSpPr>
            <a:spLocks noGrp="1" noChangeArrowheads="1"/>
          </p:cNvSpPr>
          <p:nvPr>
            <p:ph type="ftr" sz="quarter" idx="10" hasCustomPrompt="1"/>
          </p:nvPr>
        </p:nvSpPr>
        <p:spPr/>
        <p:txBody>
          <a:bodyPr/>
          <a:lstStyle>
            <a:lvl1pPr>
              <a:defRPr/>
            </a:lvl1pPr>
          </a:lstStyle>
          <a:p>
            <a:pPr>
              <a:defRPr/>
            </a:pPr>
            <a:endParaRPr lang="en-GB"/>
          </a:p>
        </p:txBody>
      </p:sp>
      <p:sp>
        <p:nvSpPr>
          <p:cNvPr id="6" name="Rectangle 3"/>
          <p:cNvSpPr>
            <a:spLocks noGrp="1" noChangeArrowheads="1"/>
          </p:cNvSpPr>
          <p:nvPr>
            <p:ph type="sldNum" sz="quarter" idx="11" hasCustomPrompt="1"/>
          </p:nvPr>
        </p:nvSpPr>
        <p:spPr/>
        <p:txBody>
          <a:bodyPr/>
          <a:lstStyle>
            <a:lvl1pPr>
              <a:defRPr/>
            </a:lvl1pPr>
          </a:lstStyle>
          <a:p>
            <a:pPr>
              <a:defRPr/>
            </a:pPr>
            <a:fld id="{6BF0FD55-2D85-4A01-9B6E-2EE03700F248}" type="slidenum">
              <a:rPr lang="en-GB"/>
              <a:pPr>
                <a:defRPr/>
              </a:pPr>
              <a:t>‹nº›</a:t>
            </a:fld>
            <a:endParaRPr lang="en-GB"/>
          </a:p>
        </p:txBody>
      </p:sp>
      <p:sp>
        <p:nvSpPr>
          <p:cNvPr id="7" name="Rectangle 6"/>
          <p:cNvSpPr>
            <a:spLocks noGrp="1" noChangeArrowheads="1"/>
          </p:cNvSpPr>
          <p:nvPr>
            <p:ph type="dt" sz="half" idx="12" hasCustomPrompt="1"/>
          </p:nvPr>
        </p:nvSpPr>
        <p:spPr/>
        <p:txBody>
          <a:bodyPr/>
          <a:lstStyle>
            <a:lvl1pPr>
              <a:defRPr/>
            </a:lvl1pPr>
          </a:lstStyle>
          <a:p>
            <a:pPr>
              <a:defRPr/>
            </a:pPr>
            <a:r>
              <a:rPr lang="pt-PT"/>
              <a:t>8 de janeiro</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lvl1pPr>
              <a:defRPr/>
            </a:lvl1pPr>
          </a:lstStyle>
          <a:p>
            <a:pPr>
              <a:defRPr/>
            </a:pPr>
            <a:fld id="{B7617D96-9D7C-4596-A282-BCDD7716654E}"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C0D074F6-0271-435C-8E7C-D6D1753D04B0}" type="slidenum">
              <a:rPr lang="en-GB"/>
              <a:pPr>
                <a:defRPr/>
              </a:pPr>
              <a:t>‹nº›</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3"/>
          <p:cNvSpPr>
            <a:spLocks noGrp="1"/>
          </p:cNvSpPr>
          <p:nvPr>
            <p:ph type="dt" sz="half" idx="10" hasCustomPrompt="1"/>
          </p:nvPr>
        </p:nvSpPr>
        <p:spPr/>
        <p:txBody>
          <a:bodyPr/>
          <a:lstStyle>
            <a:lvl1pPr>
              <a:defRPr/>
            </a:lvl1pPr>
          </a:lstStyle>
          <a:p>
            <a:pPr>
              <a:defRPr/>
            </a:pPr>
            <a:fld id="{B6C0C3AE-00AC-4CA0-B7E0-57F56B72D335}" type="datetimeFigureOut">
              <a:rPr lang="en-US"/>
              <a:pPr>
                <a:defRPr/>
              </a:pPr>
              <a:t>9/7/2018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GB"/>
          </a:p>
        </p:txBody>
      </p:sp>
      <p:sp>
        <p:nvSpPr>
          <p:cNvPr id="7" name="Slide Number Placeholder 5"/>
          <p:cNvSpPr>
            <a:spLocks noGrp="1"/>
          </p:cNvSpPr>
          <p:nvPr>
            <p:ph type="sldNum" sz="quarter" idx="12" hasCustomPrompt="1"/>
          </p:nvPr>
        </p:nvSpPr>
        <p:spPr/>
        <p:txBody>
          <a:bodyPr/>
          <a:lstStyle>
            <a:lvl1pPr>
              <a:defRPr/>
            </a:lvl1pPr>
          </a:lstStyle>
          <a:p>
            <a:pPr>
              <a:defRPr/>
            </a:pPr>
            <a:fld id="{85AEF405-C410-4B60-A865-877298680F5A}" type="slidenum">
              <a:rPr lang="en-GB"/>
              <a:pPr>
                <a:defRPr/>
              </a:pPr>
              <a:t>‹nº›</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3"/>
          <p:cNvSpPr>
            <a:spLocks noGrp="1"/>
          </p:cNvSpPr>
          <p:nvPr>
            <p:ph type="dt" sz="half" idx="10" hasCustomPrompt="1"/>
          </p:nvPr>
        </p:nvSpPr>
        <p:spPr/>
        <p:txBody>
          <a:bodyPr/>
          <a:lstStyle>
            <a:lvl1pPr>
              <a:defRPr/>
            </a:lvl1pPr>
          </a:lstStyle>
          <a:p>
            <a:pPr>
              <a:defRPr/>
            </a:pPr>
            <a:fld id="{5A0ED74C-E3AC-40BA-909A-0EC6D77F6B15}" type="datetimeFigureOut">
              <a:rPr lang="en-US"/>
              <a:pPr>
                <a:defRPr/>
              </a:pPr>
              <a:t>9/7/2018</a:t>
            </a:fld>
            <a:endParaRPr lang="en-US"/>
          </a:p>
        </p:txBody>
      </p:sp>
      <p:sp>
        <p:nvSpPr>
          <p:cNvPr id="8" name="Footer Placeholder 4"/>
          <p:cNvSpPr>
            <a:spLocks noGrp="1"/>
          </p:cNvSpPr>
          <p:nvPr>
            <p:ph type="ftr" sz="quarter" idx="11" hasCustomPrompt="1"/>
          </p:nvPr>
        </p:nvSpPr>
        <p:spPr/>
        <p:txBody>
          <a:bodyPr/>
          <a:lstStyle>
            <a:lvl1pPr>
              <a:defRPr/>
            </a:lvl1pPr>
          </a:lstStyle>
          <a:p>
            <a:pPr>
              <a:defRPr/>
            </a:pPr>
            <a:endParaRPr lang="en-GB"/>
          </a:p>
        </p:txBody>
      </p:sp>
      <p:sp>
        <p:nvSpPr>
          <p:cNvPr id="9" name="Slide Number Placeholder 5"/>
          <p:cNvSpPr>
            <a:spLocks noGrp="1"/>
          </p:cNvSpPr>
          <p:nvPr>
            <p:ph type="sldNum" sz="quarter" idx="12" hasCustomPrompt="1"/>
          </p:nvPr>
        </p:nvSpPr>
        <p:spPr/>
        <p:txBody>
          <a:bodyPr/>
          <a:lstStyle>
            <a:lvl1pPr>
              <a:defRPr/>
            </a:lvl1pPr>
          </a:lstStyle>
          <a:p>
            <a:pPr>
              <a:defRPr/>
            </a:pPr>
            <a:fld id="{5420C57A-0776-4FF0-8D5C-331797499BE4}" type="slidenum">
              <a:rPr lang="en-GB"/>
              <a:pPr>
                <a:defRPr/>
              </a:pPr>
              <a:t>‹nº›</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3"/>
          <p:cNvSpPr>
            <a:spLocks noGrp="1"/>
          </p:cNvSpPr>
          <p:nvPr>
            <p:ph type="dt" sz="half" idx="10" hasCustomPrompt="1"/>
          </p:nvPr>
        </p:nvSpPr>
        <p:spPr/>
        <p:txBody>
          <a:bodyPr/>
          <a:lstStyle>
            <a:lvl1pPr>
              <a:defRPr/>
            </a:lvl1pPr>
          </a:lstStyle>
          <a:p>
            <a:pPr>
              <a:defRPr/>
            </a:pPr>
            <a:fld id="{BAAB71FC-3B46-4CAE-A98E-1935AB989F4D}" type="datetimeFigureOut">
              <a:rPr lang="en-US"/>
              <a:pPr>
                <a:defRPr/>
              </a:pPr>
              <a:t>9/7/2018</a:t>
            </a:fld>
            <a:endParaRPr lang="en-US"/>
          </a:p>
        </p:txBody>
      </p:sp>
      <p:sp>
        <p:nvSpPr>
          <p:cNvPr id="4" name="Footer Placeholder 4"/>
          <p:cNvSpPr>
            <a:spLocks noGrp="1"/>
          </p:cNvSpPr>
          <p:nvPr>
            <p:ph type="ftr" sz="quarter" idx="11" hasCustomPrompt="1"/>
          </p:nvPr>
        </p:nvSpPr>
        <p:spPr/>
        <p:txBody>
          <a:bodyPr/>
          <a:lstStyle>
            <a:lvl1pPr>
              <a:defRPr/>
            </a:lvl1pPr>
          </a:lstStyle>
          <a:p>
            <a:pPr>
              <a:defRPr/>
            </a:pPr>
            <a:endParaRPr lang="en-GB"/>
          </a:p>
        </p:txBody>
      </p:sp>
      <p:sp>
        <p:nvSpPr>
          <p:cNvPr id="5" name="Slide Number Placeholder 5"/>
          <p:cNvSpPr>
            <a:spLocks noGrp="1"/>
          </p:cNvSpPr>
          <p:nvPr>
            <p:ph type="sldNum" sz="quarter" idx="12" hasCustomPrompt="1"/>
          </p:nvPr>
        </p:nvSpPr>
        <p:spPr/>
        <p:txBody>
          <a:bodyPr/>
          <a:lstStyle>
            <a:lvl1pPr>
              <a:defRPr/>
            </a:lvl1pPr>
          </a:lstStyle>
          <a:p>
            <a:pPr>
              <a:defRPr/>
            </a:pPr>
            <a:fld id="{33DD3000-D8AF-42CC-B21B-5551A669D0BA}" type="slidenum">
              <a:rPr lang="en-GB"/>
              <a:pPr>
                <a:defRPr/>
              </a:pPr>
              <a:t>‹nº›</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hasCustomPrompt="1"/>
          </p:nvPr>
        </p:nvSpPr>
        <p:spPr/>
        <p:txBody>
          <a:bodyPr/>
          <a:lstStyle>
            <a:lvl1pPr>
              <a:defRPr/>
            </a:lvl1pPr>
          </a:lstStyle>
          <a:p>
            <a:pPr>
              <a:defRPr/>
            </a:pPr>
            <a:fld id="{787A3C76-0429-4DBD-A436-E3AF991EA67C}" type="datetimeFigureOut">
              <a:rPr lang="en-US"/>
              <a:pPr>
                <a:defRPr/>
              </a:pPr>
              <a:t>9/7/2018</a:t>
            </a:fld>
            <a:endParaRPr lang="en-US"/>
          </a:p>
        </p:txBody>
      </p:sp>
      <p:sp>
        <p:nvSpPr>
          <p:cNvPr id="3" name="Footer Placeholder 4"/>
          <p:cNvSpPr>
            <a:spLocks noGrp="1"/>
          </p:cNvSpPr>
          <p:nvPr>
            <p:ph type="ftr" sz="quarter" idx="11" hasCustomPrompt="1"/>
          </p:nvPr>
        </p:nvSpPr>
        <p:spPr/>
        <p:txBody>
          <a:bodyPr/>
          <a:lstStyle>
            <a:lvl1pPr>
              <a:defRPr/>
            </a:lvl1pPr>
          </a:lstStyle>
          <a:p>
            <a:pPr>
              <a:defRPr/>
            </a:pPr>
            <a:endParaRPr lang="en-GB"/>
          </a:p>
        </p:txBody>
      </p:sp>
      <p:sp>
        <p:nvSpPr>
          <p:cNvPr id="4" name="Slide Number Placeholder 5"/>
          <p:cNvSpPr>
            <a:spLocks noGrp="1"/>
          </p:cNvSpPr>
          <p:nvPr>
            <p:ph type="sldNum" sz="quarter" idx="12" hasCustomPrompt="1"/>
          </p:nvPr>
        </p:nvSpPr>
        <p:spPr/>
        <p:txBody>
          <a:bodyPr/>
          <a:lstStyle>
            <a:lvl1pPr>
              <a:defRPr/>
            </a:lvl1pPr>
          </a:lstStyle>
          <a:p>
            <a:pPr>
              <a:defRPr/>
            </a:pPr>
            <a:fld id="{28E9D8E6-642D-4DEB-BCDF-9643ED99FE87}" type="slidenum">
              <a:rPr lang="en-GB"/>
              <a:pPr>
                <a:defRPr/>
              </a:pPr>
              <a:t>‹nº›</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4CA01440-3087-43EC-8F14-40537B690429}" type="datetimeFigureOut">
              <a:rPr lang="en-US"/>
              <a:pPr>
                <a:defRPr/>
              </a:pPr>
              <a:t>9/7/2018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GB"/>
          </a:p>
        </p:txBody>
      </p:sp>
      <p:sp>
        <p:nvSpPr>
          <p:cNvPr id="7" name="Slide Number Placeholder 5"/>
          <p:cNvSpPr>
            <a:spLocks noGrp="1"/>
          </p:cNvSpPr>
          <p:nvPr>
            <p:ph type="sldNum" sz="quarter" idx="12" hasCustomPrompt="1"/>
          </p:nvPr>
        </p:nvSpPr>
        <p:spPr/>
        <p:txBody>
          <a:bodyPr/>
          <a:lstStyle>
            <a:lvl1pPr>
              <a:defRPr/>
            </a:lvl1pPr>
          </a:lstStyle>
          <a:p>
            <a:pPr>
              <a:defRPr/>
            </a:pPr>
            <a:fld id="{72945C87-FA51-4F94-B007-86786A8A9666}" type="slidenum">
              <a:rPr lang="en-GB"/>
              <a:pPr>
                <a:defRPr/>
              </a:pPr>
              <a:t>‹nº›</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A68F235D-C3AC-4091-ACEC-40D17B932435}" type="datetimeFigureOut">
              <a:rPr lang="en-US"/>
              <a:pPr>
                <a:defRPr/>
              </a:pPr>
              <a:t>9/7/2018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GB"/>
          </a:p>
        </p:txBody>
      </p:sp>
      <p:sp>
        <p:nvSpPr>
          <p:cNvPr id="7" name="Slide Number Placeholder 5"/>
          <p:cNvSpPr>
            <a:spLocks noGrp="1"/>
          </p:cNvSpPr>
          <p:nvPr>
            <p:ph type="sldNum" sz="quarter" idx="12" hasCustomPrompt="1"/>
          </p:nvPr>
        </p:nvSpPr>
        <p:spPr/>
        <p:txBody>
          <a:bodyPr/>
          <a:lstStyle>
            <a:lvl1pPr>
              <a:defRPr/>
            </a:lvl1pPr>
          </a:lstStyle>
          <a:p>
            <a:pPr>
              <a:defRPr/>
            </a:pPr>
            <a:fld id="{4B13730F-A79A-48AE-B0C6-9917F2ECFAB7}" type="slidenum">
              <a:rPr lang="en-GB"/>
              <a:pPr>
                <a:defRPr/>
              </a:pPr>
              <a:t>‹nº›</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hasCustomPrompt="1"/>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1027" name="Text Placeholder 2"/>
          <p:cNvSpPr>
            <a:spLocks noGrp="1"/>
          </p:cNvSpPr>
          <p:nvPr>
            <p:ph type="body" idx="1" hasCustomPrompt="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2" hasCustomPrompt="1"/>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E573A0EB-D3B0-4B45-9D74-C24DB8437883}" type="datetimeFigureOut">
              <a:rPr lang="en-US"/>
              <a:pPr>
                <a:defRPr/>
              </a:pPr>
              <a:t>9/7/2018</a:t>
            </a:fld>
            <a:endParaRPr lang="en-US"/>
          </a:p>
        </p:txBody>
      </p:sp>
      <p:sp>
        <p:nvSpPr>
          <p:cNvPr id="5" name="Footer Placeholder 4"/>
          <p:cNvSpPr>
            <a:spLocks noGrp="1"/>
          </p:cNvSpPr>
          <p:nvPr>
            <p:ph type="ftr" sz="quarter" idx="3" hasCustomPrompt="1"/>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Slide Number Placeholder 5"/>
          <p:cNvSpPr>
            <a:spLocks noGrp="1"/>
          </p:cNvSpPr>
          <p:nvPr>
            <p:ph type="sldNum" sz="quarter" idx="4" hasCustomPrompt="1"/>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15D8A82-C176-410A-8A08-BE156C0DE0E2}" type="slidenum">
              <a:rPr lang="en-GB"/>
              <a:pPr>
                <a:defRPr/>
              </a:pPr>
              <a:t>‹nº›</a:t>
            </a:fld>
            <a:endParaRPr lang="en-GB"/>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hasCustomPrompt="1"/>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2051" name="Text Placeholder 2"/>
          <p:cNvSpPr>
            <a:spLocks noGrp="1"/>
          </p:cNvSpPr>
          <p:nvPr>
            <p:ph type="body" idx="1" hasCustomPrompt="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2" hasCustomPrompt="1"/>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pt-PT"/>
              <a:t>8 de janeiro</a:t>
            </a:r>
          </a:p>
        </p:txBody>
      </p:sp>
      <p:sp>
        <p:nvSpPr>
          <p:cNvPr id="5" name="Footer Placeholder 4"/>
          <p:cNvSpPr>
            <a:spLocks noGrp="1"/>
          </p:cNvSpPr>
          <p:nvPr>
            <p:ph type="ftr" sz="quarter" idx="3" hasCustomPrompt="1"/>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Slide Number Placeholder 5"/>
          <p:cNvSpPr>
            <a:spLocks noGrp="1"/>
          </p:cNvSpPr>
          <p:nvPr>
            <p:ph type="sldNum" sz="quarter" idx="4" hasCustomPrompt="1"/>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7412836-1691-44A1-B95B-515C2095E2D1}" type="slidenum">
              <a:rPr lang="en-GB"/>
              <a:pPr>
                <a:defRPr/>
              </a:pPr>
              <a:t>‹nº›</a:t>
            </a:fld>
            <a:endParaRPr lang="en-GB"/>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75656" y="3573016"/>
            <a:ext cx="6400800" cy="1752600"/>
          </a:xfrm>
        </p:spPr>
        <p:txBody>
          <a:bodyPr>
            <a:normAutofit/>
          </a:bodyPr>
          <a:lstStyle/>
          <a:p>
            <a:r>
              <a:rPr lang="pt-PT">
                <a:solidFill>
                  <a:schemeClr val="bg1">
                    <a:lumMod val="65000"/>
                  </a:schemeClr>
                </a:solidFill>
              </a:rPr>
              <a:t>Sessão 1.4.3</a:t>
            </a:r>
          </a:p>
          <a:p>
            <a:r>
              <a:rPr lang="pt-PT">
                <a:solidFill>
                  <a:schemeClr val="bg1">
                    <a:lumMod val="65000"/>
                  </a:schemeClr>
                </a:solidFill>
              </a:rPr>
              <a:t>Preparação e planeamento</a:t>
            </a:r>
          </a:p>
          <a:p>
            <a:r>
              <a:rPr lang="pt-PT">
                <a:solidFill>
                  <a:schemeClr val="bg1">
                    <a:lumMod val="65000"/>
                  </a:schemeClr>
                </a:solidFill>
              </a:rPr>
              <a:t>Aprendizagem e Comunicação</a:t>
            </a:r>
          </a:p>
        </p:txBody>
      </p:sp>
      <p:sp>
        <p:nvSpPr>
          <p:cNvPr id="5" name="Title 1"/>
          <p:cNvSpPr>
            <a:spLocks noGrp="1"/>
          </p:cNvSpPr>
          <p:nvPr>
            <p:ph type="ctrTitle"/>
          </p:nvPr>
        </p:nvSpPr>
        <p:spPr>
          <a:xfrm>
            <a:off x="755576" y="1772816"/>
            <a:ext cx="7772400" cy="2468837"/>
          </a:xfrm>
        </p:spPr>
        <p:txBody>
          <a:bodyPr>
            <a:normAutofit/>
          </a:bodyPr>
          <a:lstStyle/>
          <a:p>
            <a:r>
              <a:rPr lang="pt-PT" sz="4000" b="1"/>
              <a:t>Formação sobre Cibercrime</a:t>
            </a:r>
            <a:br>
              <a:rPr lang="pt-PT" sz="4000" b="1"/>
            </a:br>
            <a:r>
              <a:rPr lang="pt-PT" sz="4000" b="1"/>
              <a:t>para Juízes e Procuradores</a:t>
            </a:r>
          </a:p>
        </p:txBody>
      </p:sp>
      <p:pic>
        <p:nvPicPr>
          <p:cNvPr id="7" name="Picture 6" descr="Z:\0_C-PROC\0_Admin\Funded EU+COE - Implemented COE quadri.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0"/>
            <a:ext cx="6112768" cy="1484784"/>
          </a:xfrm>
          <a:prstGeom prst="rect">
            <a:avLst/>
          </a:prstGeom>
          <a:noFill/>
          <a:ln>
            <a:noFill/>
          </a:ln>
        </p:spPr>
      </p:pic>
    </p:spTree>
    <p:extLst>
      <p:ext uri="{BB962C8B-B14F-4D97-AF65-F5344CB8AC3E}">
        <p14:creationId xmlns:p14="http://schemas.microsoft.com/office/powerpoint/2010/main" val="3761522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pt-PT" b="1"/>
              <a:t>Falar ao Grupo</a:t>
            </a:r>
          </a:p>
        </p:txBody>
      </p:sp>
      <p:sp>
        <p:nvSpPr>
          <p:cNvPr id="3" name="Content Placeholder 2"/>
          <p:cNvSpPr>
            <a:spLocks noGrp="1"/>
          </p:cNvSpPr>
          <p:nvPr>
            <p:ph idx="1"/>
          </p:nvPr>
        </p:nvSpPr>
        <p:spPr>
          <a:xfrm>
            <a:off x="457200" y="1412776"/>
            <a:ext cx="8229600" cy="4713387"/>
          </a:xfrm>
        </p:spPr>
        <p:txBody>
          <a:bodyPr/>
          <a:lstStyle/>
          <a:p>
            <a:pPr lvl="0"/>
            <a:r>
              <a:rPr lang="pt-PT" dirty="0"/>
              <a:t>O movimento realizado pelo orador pode incutir confiança (mas não ritmo) </a:t>
            </a:r>
          </a:p>
          <a:p>
            <a:pPr lvl="0"/>
            <a:r>
              <a:rPr lang="pt-PT" dirty="0"/>
              <a:t>Não utilize um pódio ou fique atrás de uma mesa</a:t>
            </a:r>
          </a:p>
          <a:p>
            <a:pPr lvl="0"/>
            <a:r>
              <a:rPr lang="pt-PT" dirty="0"/>
              <a:t>Entre e saia do grupo</a:t>
            </a:r>
          </a:p>
          <a:p>
            <a:pPr lvl="0"/>
            <a:r>
              <a:rPr lang="pt-PT" dirty="0"/>
              <a:t>Mude a "frente" da sala periodicamente ao mover para os lados ou para trás</a:t>
            </a:r>
          </a:p>
          <a:p>
            <a:pPr lvl="0"/>
            <a:r>
              <a:rPr lang="pt-PT" dirty="0"/>
              <a:t>Utilize os movimentos naturais das </a:t>
            </a:r>
            <a:br>
              <a:rPr lang="pt-PT" dirty="0"/>
            </a:br>
            <a:r>
              <a:rPr lang="pt-PT" dirty="0"/>
              <a:t>mãos e braços quando fala</a:t>
            </a:r>
          </a:p>
        </p:txBody>
      </p:sp>
      <p:pic>
        <p:nvPicPr>
          <p:cNvPr id="4" name="Picture 3"/>
          <p:cNvPicPr>
            <a:picLocks noChangeAspect="1"/>
          </p:cNvPicPr>
          <p:nvPr/>
        </p:nvPicPr>
        <p:blipFill>
          <a:blip r:embed="rId3"/>
          <a:stretch>
            <a:fillRect/>
          </a:stretch>
        </p:blipFill>
        <p:spPr>
          <a:xfrm>
            <a:off x="7020272" y="5241358"/>
            <a:ext cx="2123728" cy="1590746"/>
          </a:xfrm>
          <a:prstGeom prst="rect">
            <a:avLst/>
          </a:prstGeom>
        </p:spPr>
      </p:pic>
      <p:pic>
        <p:nvPicPr>
          <p:cNvPr id="5" name="Picture 4"/>
          <p:cNvPicPr>
            <a:picLocks noChangeAspect="1"/>
          </p:cNvPicPr>
          <p:nvPr/>
        </p:nvPicPr>
        <p:blipFill>
          <a:blip r:embed="rId4"/>
          <a:stretch>
            <a:fillRect/>
          </a:stretch>
        </p:blipFill>
        <p:spPr>
          <a:xfrm>
            <a:off x="7708458" y="1"/>
            <a:ext cx="1435541" cy="2204864"/>
          </a:xfrm>
          <a:prstGeom prst="rect">
            <a:avLst/>
          </a:prstGeom>
        </p:spPr>
      </p:pic>
    </p:spTree>
    <p:extLst>
      <p:ext uri="{BB962C8B-B14F-4D97-AF65-F5344CB8AC3E}">
        <p14:creationId xmlns:p14="http://schemas.microsoft.com/office/powerpoint/2010/main" val="3759167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pt-PT" b="1"/>
              <a:t>Falar ao Grupo</a:t>
            </a:r>
          </a:p>
        </p:txBody>
      </p:sp>
      <p:sp>
        <p:nvSpPr>
          <p:cNvPr id="3" name="Content Placeholder 2"/>
          <p:cNvSpPr>
            <a:spLocks noGrp="1"/>
          </p:cNvSpPr>
          <p:nvPr>
            <p:ph idx="1"/>
          </p:nvPr>
        </p:nvSpPr>
        <p:spPr>
          <a:xfrm>
            <a:off x="457200" y="1412776"/>
            <a:ext cx="8229600" cy="4713387"/>
          </a:xfrm>
        </p:spPr>
        <p:txBody>
          <a:bodyPr/>
          <a:lstStyle/>
          <a:p>
            <a:pPr lvl="0"/>
            <a:r>
              <a:rPr lang="pt-PT"/>
              <a:t>Evite exibir expressões não-verbais negativas, por exemplo, franzir a testa, sacudir a cabeça e expressões faciais.</a:t>
            </a:r>
          </a:p>
          <a:p>
            <a:pPr lvl="0"/>
            <a:r>
              <a:rPr lang="pt-PT"/>
              <a:t>Varie o tom, o ritmo e o volume da sua voz</a:t>
            </a:r>
          </a:p>
          <a:p>
            <a:pPr lvl="0"/>
            <a:r>
              <a:rPr lang="pt-PT"/>
              <a:t>Pausar periodicamente para dar ênfase</a:t>
            </a:r>
          </a:p>
          <a:p>
            <a:pPr lvl="0"/>
            <a:endParaRPr lang="en-GB" dirty="0"/>
          </a:p>
        </p:txBody>
      </p:sp>
      <p:pic>
        <p:nvPicPr>
          <p:cNvPr id="4" name="Picture 3"/>
          <p:cNvPicPr>
            <a:picLocks noChangeAspect="1"/>
          </p:cNvPicPr>
          <p:nvPr/>
        </p:nvPicPr>
        <p:blipFill>
          <a:blip r:embed="rId3"/>
          <a:stretch>
            <a:fillRect/>
          </a:stretch>
        </p:blipFill>
        <p:spPr>
          <a:xfrm>
            <a:off x="6372200" y="4098518"/>
            <a:ext cx="2771800" cy="2759481"/>
          </a:xfrm>
          <a:prstGeom prst="rect">
            <a:avLst/>
          </a:prstGeom>
        </p:spPr>
      </p:pic>
    </p:spTree>
    <p:extLst>
      <p:ext uri="{BB962C8B-B14F-4D97-AF65-F5344CB8AC3E}">
        <p14:creationId xmlns:p14="http://schemas.microsoft.com/office/powerpoint/2010/main" val="2432455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pt-PT" b="1"/>
              <a:t>Falar ao Grupo</a:t>
            </a:r>
          </a:p>
        </p:txBody>
      </p:sp>
      <p:sp>
        <p:nvSpPr>
          <p:cNvPr id="3" name="Content Placeholder 2"/>
          <p:cNvSpPr>
            <a:spLocks noGrp="1"/>
          </p:cNvSpPr>
          <p:nvPr>
            <p:ph idx="1"/>
          </p:nvPr>
        </p:nvSpPr>
        <p:spPr>
          <a:xfrm>
            <a:off x="457200" y="1412776"/>
            <a:ext cx="8229600" cy="4713387"/>
          </a:xfrm>
        </p:spPr>
        <p:txBody>
          <a:bodyPr/>
          <a:lstStyle/>
          <a:p>
            <a:pPr lvl="0"/>
            <a:r>
              <a:rPr lang="pt-PT" sz="3000" dirty="0"/>
              <a:t>Evite distrair-se de comportamentos pessoais, por exemplo, mover os trocos nos seus bolsos, clicar numa caneta, acenar com um ponteiro, balançar ou frases de animais de estimação</a:t>
            </a:r>
          </a:p>
          <a:p>
            <a:pPr lvl="0"/>
            <a:r>
              <a:rPr lang="pt-PT" sz="3000" dirty="0"/>
              <a:t>Procure contacto visual com todo o seu público, não apenas com os seus suportes</a:t>
            </a:r>
          </a:p>
          <a:p>
            <a:pPr lvl="0"/>
            <a:r>
              <a:rPr lang="pt-PT" sz="3000" dirty="0"/>
              <a:t>Olhe de pessoa para pessoa aleatoriamente em vez de configurar um padrão como olhar de um lado para o outro</a:t>
            </a:r>
          </a:p>
          <a:p>
            <a:pPr lvl="0"/>
            <a:r>
              <a:rPr lang="pt-PT" sz="3000" dirty="0"/>
              <a:t>Sorria com frequência e seja simpático e positivo em relação à sua mensagem</a:t>
            </a:r>
          </a:p>
          <a:p>
            <a:pPr lvl="0"/>
            <a:endParaRPr lang="en-GB" sz="3000" dirty="0"/>
          </a:p>
        </p:txBody>
      </p:sp>
    </p:spTree>
    <p:extLst>
      <p:ext uri="{BB962C8B-B14F-4D97-AF65-F5344CB8AC3E}">
        <p14:creationId xmlns:p14="http://schemas.microsoft.com/office/powerpoint/2010/main" val="23296156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pt-PT" b="1"/>
              <a:t>Falar ao Grupo</a:t>
            </a:r>
          </a:p>
        </p:txBody>
      </p:sp>
      <p:sp>
        <p:nvSpPr>
          <p:cNvPr id="3" name="Content Placeholder 2"/>
          <p:cNvSpPr>
            <a:spLocks noGrp="1"/>
          </p:cNvSpPr>
          <p:nvPr>
            <p:ph idx="1"/>
          </p:nvPr>
        </p:nvSpPr>
        <p:spPr>
          <a:xfrm>
            <a:off x="457200" y="1412776"/>
            <a:ext cx="8229600" cy="4713387"/>
          </a:xfrm>
        </p:spPr>
        <p:txBody>
          <a:bodyPr/>
          <a:lstStyle/>
          <a:p>
            <a:pPr lvl="0"/>
            <a:r>
              <a:rPr lang="pt-PT"/>
              <a:t>Tentativa de ser espontâneo; evite confiar em notas detalhadas ou num guião </a:t>
            </a:r>
          </a:p>
          <a:p>
            <a:pPr lvl="0"/>
            <a:r>
              <a:rPr lang="pt-PT"/>
              <a:t>Seja você mesmo e não se preocupe com maneirismos pessoais</a:t>
            </a:r>
          </a:p>
          <a:p>
            <a:pPr lvl="0"/>
            <a:r>
              <a:rPr lang="pt-PT"/>
              <a:t>Se o humor for um ponto forte seu, utilize-o.  Se não, não force.  </a:t>
            </a:r>
          </a:p>
          <a:p>
            <a:pPr lvl="0"/>
            <a:r>
              <a:rPr lang="pt-PT"/>
              <a:t>Considere utilizar quebra-cabeças ou desenhos animados </a:t>
            </a:r>
          </a:p>
          <a:p>
            <a:pPr lvl="0"/>
            <a:endParaRPr lang="en-GB" dirty="0"/>
          </a:p>
        </p:txBody>
      </p:sp>
      <p:pic>
        <p:nvPicPr>
          <p:cNvPr id="4" name="Picture 3"/>
          <p:cNvPicPr>
            <a:picLocks noChangeAspect="1"/>
          </p:cNvPicPr>
          <p:nvPr/>
        </p:nvPicPr>
        <p:blipFill>
          <a:blip r:embed="rId2"/>
          <a:stretch>
            <a:fillRect/>
          </a:stretch>
        </p:blipFill>
        <p:spPr>
          <a:xfrm>
            <a:off x="6012160" y="5373216"/>
            <a:ext cx="2971552" cy="1484784"/>
          </a:xfrm>
          <a:prstGeom prst="rect">
            <a:avLst/>
          </a:prstGeom>
        </p:spPr>
      </p:pic>
    </p:spTree>
    <p:extLst>
      <p:ext uri="{BB962C8B-B14F-4D97-AF65-F5344CB8AC3E}">
        <p14:creationId xmlns:p14="http://schemas.microsoft.com/office/powerpoint/2010/main" val="897997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pt-PT" b="1"/>
              <a:t>Falar ao Grupo</a:t>
            </a:r>
          </a:p>
        </p:txBody>
      </p:sp>
      <p:sp>
        <p:nvSpPr>
          <p:cNvPr id="3" name="Content Placeholder 2"/>
          <p:cNvSpPr>
            <a:spLocks noGrp="1"/>
          </p:cNvSpPr>
          <p:nvPr>
            <p:ph idx="1"/>
          </p:nvPr>
        </p:nvSpPr>
        <p:spPr>
          <a:xfrm>
            <a:off x="457200" y="1412776"/>
            <a:ext cx="8229600" cy="4713387"/>
          </a:xfrm>
        </p:spPr>
        <p:txBody>
          <a:bodyPr/>
          <a:lstStyle/>
          <a:p>
            <a:pPr lvl="0"/>
            <a:r>
              <a:rPr lang="pt-PT"/>
              <a:t>Tente evitar palestras durante as "horas paradas" do dia - antes ou depois do almoço; no fim do dia. </a:t>
            </a:r>
          </a:p>
          <a:p>
            <a:pPr lvl="0"/>
            <a:r>
              <a:rPr lang="pt-PT"/>
              <a:t>O tempo de atenção da maioria das pessoas é de 12 a 20 minutos, portanto mude os métodos com frequência</a:t>
            </a:r>
          </a:p>
          <a:p>
            <a:pPr lvl="0"/>
            <a:r>
              <a:rPr lang="pt-PT"/>
              <a:t>Utilize os recursos visuais para aumentar a eficácia</a:t>
            </a:r>
          </a:p>
          <a:p>
            <a:pPr lvl="0"/>
            <a:r>
              <a:rPr lang="pt-PT"/>
              <a:t>Utilize os exemplos pessoais para ilustrar o conteúdo</a:t>
            </a:r>
          </a:p>
        </p:txBody>
      </p:sp>
    </p:spTree>
    <p:extLst>
      <p:ext uri="{BB962C8B-B14F-4D97-AF65-F5344CB8AC3E}">
        <p14:creationId xmlns:p14="http://schemas.microsoft.com/office/powerpoint/2010/main" val="3705678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67544" y="404664"/>
            <a:ext cx="8229600" cy="1371600"/>
          </a:xfrm>
          <a:noFill/>
        </p:spPr>
        <p:txBody>
          <a:bodyPr/>
          <a:lstStyle/>
          <a:p>
            <a:pPr eaLnBrk="1" hangingPunct="1"/>
            <a:r>
              <a:rPr lang="pt-PT" b="1"/>
              <a:t>Leis da linguagem</a:t>
            </a:r>
          </a:p>
        </p:txBody>
      </p:sp>
      <p:pic>
        <p:nvPicPr>
          <p:cNvPr id="39941" name="Picture 3"/>
          <p:cNvPicPr>
            <a:picLocks noChangeArrowheads="1"/>
          </p:cNvPicPr>
          <p:nvPr/>
        </p:nvPicPr>
        <p:blipFill>
          <a:blip r:embed="rId3" cstate="print"/>
          <a:srcRect/>
          <a:stretch>
            <a:fillRect/>
          </a:stretch>
        </p:blipFill>
        <p:spPr bwMode="auto">
          <a:xfrm>
            <a:off x="1403350" y="2420938"/>
            <a:ext cx="6530975" cy="2435225"/>
          </a:xfrm>
          <a:prstGeom prst="rect">
            <a:avLst/>
          </a:prstGeom>
          <a:noFill/>
          <a:ln w="9525">
            <a:noFill/>
            <a:miter lim="800000"/>
            <a:headEnd/>
            <a:tailEnd/>
          </a:ln>
        </p:spPr>
      </p:pic>
    </p:spTree>
    <p:extLst>
      <p:ext uri="{BB962C8B-B14F-4D97-AF65-F5344CB8AC3E}">
        <p14:creationId xmlns:p14="http://schemas.microsoft.com/office/powerpoint/2010/main" val="38548585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pt-PT" b="1"/>
              <a:t>Leis da linguagem</a:t>
            </a:r>
          </a:p>
        </p:txBody>
      </p:sp>
      <p:sp>
        <p:nvSpPr>
          <p:cNvPr id="3" name="Content Placeholder 2"/>
          <p:cNvSpPr>
            <a:spLocks noGrp="1"/>
          </p:cNvSpPr>
          <p:nvPr>
            <p:ph idx="1"/>
          </p:nvPr>
        </p:nvSpPr>
        <p:spPr>
          <a:xfrm>
            <a:off x="457200" y="1412776"/>
            <a:ext cx="8435280" cy="4713387"/>
          </a:xfrm>
        </p:spPr>
        <p:txBody>
          <a:bodyPr/>
          <a:lstStyle/>
          <a:p>
            <a:pPr marL="0" lvl="0" indent="0">
              <a:buNone/>
            </a:pPr>
            <a:r>
              <a:rPr lang="pt-PT" b="1"/>
              <a:t>Que tipo de linguagem devemos utilizar e porquê?</a:t>
            </a:r>
          </a:p>
          <a:p>
            <a:pPr lvl="0"/>
            <a:r>
              <a:rPr lang="pt-PT"/>
              <a:t>O ritmo de formação deve ser ajustado para aqueles para quem o idioma de apresentação não é a sua língua materna</a:t>
            </a:r>
          </a:p>
          <a:p>
            <a:pPr lvl="0"/>
            <a:r>
              <a:rPr lang="pt-PT"/>
              <a:t>É importante escolher uma linguagem cultural e de negócios adequada; ajustar o seu uso da linguagem ao seu público</a:t>
            </a:r>
          </a:p>
          <a:p>
            <a:r>
              <a:rPr lang="pt-PT"/>
              <a:t>NÃO ASSUMIR que o seu público técnico compreende os SEUS termos técnicos</a:t>
            </a:r>
          </a:p>
        </p:txBody>
      </p:sp>
    </p:spTree>
    <p:extLst>
      <p:ext uri="{BB962C8B-B14F-4D97-AF65-F5344CB8AC3E}">
        <p14:creationId xmlns:p14="http://schemas.microsoft.com/office/powerpoint/2010/main" val="400704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pt-PT" b="1"/>
              <a:t>Leis da linguagem</a:t>
            </a:r>
          </a:p>
        </p:txBody>
      </p:sp>
      <p:sp>
        <p:nvSpPr>
          <p:cNvPr id="3" name="Content Placeholder 2"/>
          <p:cNvSpPr>
            <a:spLocks noGrp="1"/>
          </p:cNvSpPr>
          <p:nvPr>
            <p:ph idx="1"/>
          </p:nvPr>
        </p:nvSpPr>
        <p:spPr>
          <a:xfrm>
            <a:off x="457200" y="1412776"/>
            <a:ext cx="8435280" cy="4713387"/>
          </a:xfrm>
        </p:spPr>
        <p:txBody>
          <a:bodyPr/>
          <a:lstStyle/>
          <a:p>
            <a:pPr marL="0" lvl="0" indent="0">
              <a:buNone/>
            </a:pPr>
            <a:r>
              <a:rPr lang="pt-PT" b="1"/>
              <a:t>Que tipo de linguagem devemos utilizar e porquê?</a:t>
            </a:r>
          </a:p>
          <a:p>
            <a:pPr lvl="0"/>
            <a:r>
              <a:rPr lang="pt-PT"/>
              <a:t>Evite o jargão de gírias e acrónimos</a:t>
            </a:r>
          </a:p>
          <a:p>
            <a:pPr lvl="0"/>
            <a:r>
              <a:rPr lang="pt-PT"/>
              <a:t>Evite frases com "você", por exemplo:  "</a:t>
            </a:r>
            <a:r>
              <a:rPr lang="pt-PT" u="sng"/>
              <a:t>você</a:t>
            </a:r>
            <a:r>
              <a:rPr lang="pt-PT"/>
              <a:t> deveria", "</a:t>
            </a:r>
            <a:r>
              <a:rPr lang="pt-PT" u="sng"/>
              <a:t>você</a:t>
            </a:r>
            <a:r>
              <a:rPr lang="pt-PT"/>
              <a:t> cometeu um erro", "</a:t>
            </a:r>
            <a:r>
              <a:rPr lang="pt-PT" u="sng"/>
              <a:t>você</a:t>
            </a:r>
            <a:r>
              <a:rPr lang="pt-PT"/>
              <a:t> não pode", "</a:t>
            </a:r>
            <a:r>
              <a:rPr lang="pt-PT" u="sng"/>
              <a:t>você</a:t>
            </a:r>
            <a:r>
              <a:rPr lang="pt-PT"/>
              <a:t> não compreende", porque é que </a:t>
            </a:r>
            <a:r>
              <a:rPr lang="pt-PT" u="sng"/>
              <a:t>você</a:t>
            </a:r>
            <a:r>
              <a:rPr lang="pt-PT"/>
              <a:t> não", etc.</a:t>
            </a:r>
          </a:p>
          <a:p>
            <a:endParaRPr lang="en-GB" b="1" dirty="0"/>
          </a:p>
        </p:txBody>
      </p:sp>
      <p:pic>
        <p:nvPicPr>
          <p:cNvPr id="4" name="Picture 3"/>
          <p:cNvPicPr>
            <a:picLocks noChangeAspect="1"/>
          </p:cNvPicPr>
          <p:nvPr/>
        </p:nvPicPr>
        <p:blipFill>
          <a:blip r:embed="rId2"/>
          <a:stretch>
            <a:fillRect/>
          </a:stretch>
        </p:blipFill>
        <p:spPr>
          <a:xfrm>
            <a:off x="6577284" y="4754562"/>
            <a:ext cx="2133543" cy="2031504"/>
          </a:xfrm>
          <a:prstGeom prst="rect">
            <a:avLst/>
          </a:prstGeom>
        </p:spPr>
      </p:pic>
    </p:spTree>
    <p:extLst>
      <p:ext uri="{BB962C8B-B14F-4D97-AF65-F5344CB8AC3E}">
        <p14:creationId xmlns:p14="http://schemas.microsoft.com/office/powerpoint/2010/main" val="1194425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title"/>
          </p:nvPr>
        </p:nvSpPr>
        <p:spPr>
          <a:xfrm>
            <a:off x="251520" y="404664"/>
            <a:ext cx="8229600" cy="1152128"/>
          </a:xfrm>
          <a:noFill/>
        </p:spPr>
        <p:txBody>
          <a:bodyPr/>
          <a:lstStyle/>
          <a:p>
            <a:pPr eaLnBrk="1" hangingPunct="1"/>
            <a:r>
              <a:rPr lang="pt-PT" b="1"/>
              <a:t>Técnicas de questionamento</a:t>
            </a:r>
          </a:p>
        </p:txBody>
      </p:sp>
      <p:sp>
        <p:nvSpPr>
          <p:cNvPr id="41988" name="Rectangle 2"/>
          <p:cNvSpPr>
            <a:spLocks noChangeArrowheads="1"/>
          </p:cNvSpPr>
          <p:nvPr/>
        </p:nvSpPr>
        <p:spPr bwMode="auto">
          <a:xfrm>
            <a:off x="467544" y="4293096"/>
            <a:ext cx="8135937" cy="2016224"/>
          </a:xfrm>
          <a:prstGeom prst="rect">
            <a:avLst/>
          </a:prstGeom>
          <a:noFill/>
          <a:ln w="9525">
            <a:noFill/>
            <a:miter lim="800000"/>
            <a:headEnd/>
            <a:tailEnd/>
          </a:ln>
        </p:spPr>
        <p:txBody>
          <a:bodyPr lIns="0" tIns="0" rIns="0" bIns="0"/>
          <a:lstStyle/>
          <a:p>
            <a:pPr algn="ctr" eaLnBrk="1" hangingPunct="1"/>
            <a:r>
              <a:rPr lang="pt-PT" sz="2800" b="1">
                <a:solidFill>
                  <a:srgbClr val="000000"/>
                </a:solidFill>
                <a:latin typeface="+mj-lt"/>
              </a:rPr>
              <a:t>Eu tinha seis servos honestos</a:t>
            </a:r>
          </a:p>
          <a:p>
            <a:pPr algn="ctr" eaLnBrk="1" hangingPunct="1"/>
            <a:r>
              <a:rPr lang="pt-PT" sz="2800" b="1">
                <a:solidFill>
                  <a:srgbClr val="000000"/>
                </a:solidFill>
                <a:latin typeface="+mj-lt"/>
              </a:rPr>
              <a:t>Eles ensinaram-me tudo que eu sabia</a:t>
            </a:r>
          </a:p>
          <a:p>
            <a:pPr algn="ctr" eaLnBrk="1" hangingPunct="1"/>
            <a:r>
              <a:rPr lang="pt-PT" sz="2800" b="1">
                <a:solidFill>
                  <a:srgbClr val="000000"/>
                </a:solidFill>
                <a:latin typeface="+mj-lt"/>
              </a:rPr>
              <a:t>Os seus nomes eram </a:t>
            </a:r>
            <a:r>
              <a:rPr lang="pt-PT" sz="2800" b="1">
                <a:solidFill>
                  <a:srgbClr val="FF0000"/>
                </a:solidFill>
                <a:latin typeface="+mj-lt"/>
              </a:rPr>
              <a:t>Quando</a:t>
            </a:r>
            <a:r>
              <a:rPr lang="pt-PT" sz="2800" b="1">
                <a:solidFill>
                  <a:srgbClr val="000000"/>
                </a:solidFill>
                <a:latin typeface="+mj-lt"/>
              </a:rPr>
              <a:t>, </a:t>
            </a:r>
            <a:r>
              <a:rPr lang="pt-PT" sz="2800" b="1">
                <a:solidFill>
                  <a:srgbClr val="FF0000"/>
                </a:solidFill>
                <a:latin typeface="+mj-lt"/>
              </a:rPr>
              <a:t>Onde</a:t>
            </a:r>
            <a:r>
              <a:rPr lang="pt-PT" sz="2800" b="1">
                <a:solidFill>
                  <a:srgbClr val="000000"/>
                </a:solidFill>
                <a:latin typeface="+mj-lt"/>
              </a:rPr>
              <a:t>, </a:t>
            </a:r>
            <a:r>
              <a:rPr lang="pt-PT" sz="2800" b="1">
                <a:solidFill>
                  <a:srgbClr val="FF0000"/>
                </a:solidFill>
                <a:latin typeface="+mj-lt"/>
              </a:rPr>
              <a:t>Como</a:t>
            </a:r>
            <a:r>
              <a:rPr lang="pt-PT" sz="2800" b="1">
                <a:solidFill>
                  <a:srgbClr val="000000"/>
                </a:solidFill>
                <a:latin typeface="+mj-lt"/>
              </a:rPr>
              <a:t>, </a:t>
            </a:r>
            <a:r>
              <a:rPr lang="pt-PT" sz="2800" b="1">
                <a:solidFill>
                  <a:srgbClr val="FF0000"/>
                </a:solidFill>
                <a:latin typeface="+mj-lt"/>
              </a:rPr>
              <a:t>Porquê</a:t>
            </a:r>
            <a:r>
              <a:rPr lang="pt-PT" sz="2800" b="1">
                <a:solidFill>
                  <a:srgbClr val="000000"/>
                </a:solidFill>
                <a:latin typeface="+mj-lt"/>
              </a:rPr>
              <a:t>, </a:t>
            </a:r>
            <a:r>
              <a:rPr lang="pt-PT" sz="2800" b="1">
                <a:solidFill>
                  <a:srgbClr val="FF0000"/>
                </a:solidFill>
                <a:latin typeface="+mj-lt"/>
              </a:rPr>
              <a:t>O quê</a:t>
            </a:r>
            <a:r>
              <a:rPr lang="pt-PT" sz="2800" b="1">
                <a:solidFill>
                  <a:srgbClr val="000000"/>
                </a:solidFill>
                <a:latin typeface="+mj-lt"/>
              </a:rPr>
              <a:t> e </a:t>
            </a:r>
            <a:r>
              <a:rPr lang="pt-PT" sz="2800" b="1">
                <a:solidFill>
                  <a:srgbClr val="FF0000"/>
                </a:solidFill>
                <a:latin typeface="+mj-lt"/>
              </a:rPr>
              <a:t>Quem</a:t>
            </a:r>
            <a:r>
              <a:rPr lang="pt-PT" sz="2800" b="1">
                <a:solidFill>
                  <a:srgbClr val="000000"/>
                </a:solidFill>
                <a:latin typeface="+mj-lt"/>
              </a:rPr>
              <a:t>!</a:t>
            </a:r>
          </a:p>
        </p:txBody>
      </p:sp>
      <p:pic>
        <p:nvPicPr>
          <p:cNvPr id="41989" name="Picture 3"/>
          <p:cNvPicPr>
            <a:picLocks noChangeArrowheads="1"/>
          </p:cNvPicPr>
          <p:nvPr/>
        </p:nvPicPr>
        <p:blipFill>
          <a:blip r:embed="rId3" cstate="print"/>
          <a:srcRect/>
          <a:stretch>
            <a:fillRect/>
          </a:stretch>
        </p:blipFill>
        <p:spPr bwMode="auto">
          <a:xfrm>
            <a:off x="2987675" y="1773238"/>
            <a:ext cx="2784475" cy="2146300"/>
          </a:xfrm>
          <a:prstGeom prst="rect">
            <a:avLst/>
          </a:prstGeom>
          <a:noFill/>
          <a:ln w="9525">
            <a:noFill/>
            <a:miter lim="800000"/>
            <a:headEnd/>
            <a:tailEnd/>
          </a:ln>
        </p:spPr>
      </p:pic>
    </p:spTree>
    <p:extLst>
      <p:ext uri="{BB962C8B-B14F-4D97-AF65-F5344CB8AC3E}">
        <p14:creationId xmlns:p14="http://schemas.microsoft.com/office/powerpoint/2010/main" val="4103729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eaLnBrk="1" hangingPunct="1">
              <a:buFontTx/>
              <a:buChar char="•"/>
            </a:pPr>
            <a:r>
              <a:rPr lang="pt-PT" sz="2800"/>
              <a:t>Direto - por exemplo, "Sonia, porque é que as perguntas são importantes na formação?"</a:t>
            </a:r>
          </a:p>
          <a:p>
            <a:pPr eaLnBrk="1" hangingPunct="1">
              <a:buFontTx/>
              <a:buChar char="•"/>
            </a:pPr>
            <a:r>
              <a:rPr lang="pt-PT" sz="2800"/>
              <a:t>Reverso - Geoff faz uma pergunta ao instrutor, por exemplo, "A que horas vamos terminar hoje?"  O Instrutor inverte a questão para Geoff:  "A que horas acha que acordamos, Geoff?"</a:t>
            </a:r>
          </a:p>
          <a:p>
            <a:pPr eaLnBrk="1" hangingPunct="1">
              <a:buFontTx/>
              <a:buChar char="•"/>
            </a:pPr>
            <a:r>
              <a:rPr lang="pt-PT" sz="2800"/>
              <a:t>Reflexão - Patricia faz uma pergunta ao instrutor, por exemplo: “Que suporte online será fornecido?”  O instrutor reflete para outro participante:  "Sonia, pode ajudar a Patricia com esta pergunta?"</a:t>
            </a:r>
          </a:p>
        </p:txBody>
      </p:sp>
      <p:sp>
        <p:nvSpPr>
          <p:cNvPr id="4" name="Rectangle 4"/>
          <p:cNvSpPr>
            <a:spLocks noGrp="1" noChangeArrowheads="1"/>
          </p:cNvSpPr>
          <p:nvPr>
            <p:ph type="title"/>
          </p:nvPr>
        </p:nvSpPr>
        <p:spPr>
          <a:xfrm>
            <a:off x="467544" y="332656"/>
            <a:ext cx="8229600" cy="1152128"/>
          </a:xfrm>
          <a:noFill/>
        </p:spPr>
        <p:txBody>
          <a:bodyPr/>
          <a:lstStyle/>
          <a:p>
            <a:pPr eaLnBrk="1" hangingPunct="1"/>
            <a:r>
              <a:rPr lang="pt-PT" b="1"/>
              <a:t>Técnicas de questionamento</a:t>
            </a:r>
          </a:p>
        </p:txBody>
      </p:sp>
    </p:spTree>
    <p:extLst>
      <p:ext uri="{BB962C8B-B14F-4D97-AF65-F5344CB8AC3E}">
        <p14:creationId xmlns:p14="http://schemas.microsoft.com/office/powerpoint/2010/main" val="974840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pt-PT" b="1"/>
              <a:t>Objetivos da sessão</a:t>
            </a:r>
          </a:p>
        </p:txBody>
      </p:sp>
      <p:sp>
        <p:nvSpPr>
          <p:cNvPr id="5" name="Rectangle 3"/>
          <p:cNvSpPr>
            <a:spLocks noGrp="1" noChangeArrowheads="1"/>
          </p:cNvSpPr>
          <p:nvPr>
            <p:ph idx="1"/>
          </p:nvPr>
        </p:nvSpPr>
        <p:spPr>
          <a:xfrm>
            <a:off x="457200" y="1600201"/>
            <a:ext cx="8229600" cy="3629000"/>
          </a:xfrm>
        </p:spPr>
        <p:txBody>
          <a:bodyPr>
            <a:normAutofit/>
          </a:bodyPr>
          <a:lstStyle/>
          <a:p>
            <a:pPr marL="0" indent="0">
              <a:lnSpc>
                <a:spcPct val="90000"/>
              </a:lnSpc>
              <a:buNone/>
            </a:pPr>
            <a:r>
              <a:rPr lang="pt-PT" sz="2800">
                <a:solidFill>
                  <a:srgbClr val="000000"/>
                </a:solidFill>
              </a:rPr>
              <a:t>No final destas sessões, os delegados serão capazes de:</a:t>
            </a:r>
          </a:p>
          <a:p>
            <a:pPr eaLnBrk="1" hangingPunct="1">
              <a:lnSpc>
                <a:spcPct val="80000"/>
              </a:lnSpc>
            </a:pPr>
            <a:r>
              <a:rPr lang="pt-PT" sz="2800">
                <a:solidFill>
                  <a:srgbClr val="000000"/>
                </a:solidFill>
              </a:rPr>
              <a:t>Elevar a sua imagem como Instrutor</a:t>
            </a:r>
          </a:p>
          <a:p>
            <a:pPr eaLnBrk="1" hangingPunct="1">
              <a:lnSpc>
                <a:spcPct val="80000"/>
              </a:lnSpc>
            </a:pPr>
            <a:r>
              <a:rPr lang="pt-PT" sz="2800">
                <a:solidFill>
                  <a:srgbClr val="000000"/>
                </a:solidFill>
              </a:rPr>
              <a:t>Gerir o envolvimento contínuo do seu público</a:t>
            </a:r>
          </a:p>
          <a:p>
            <a:pPr eaLnBrk="1" hangingPunct="1">
              <a:lnSpc>
                <a:spcPct val="80000"/>
              </a:lnSpc>
            </a:pPr>
            <a:r>
              <a:rPr lang="pt-PT" sz="2800">
                <a:solidFill>
                  <a:srgbClr val="000000"/>
                </a:solidFill>
              </a:rPr>
              <a:t>Ensaiar eficazmente </a:t>
            </a:r>
          </a:p>
        </p:txBody>
      </p:sp>
      <p:pic>
        <p:nvPicPr>
          <p:cNvPr id="6" name="Picture 5"/>
          <p:cNvPicPr>
            <a:picLocks noChangeAspect="1"/>
          </p:cNvPicPr>
          <p:nvPr/>
        </p:nvPicPr>
        <p:blipFill>
          <a:blip r:embed="rId3"/>
          <a:stretch>
            <a:fillRect/>
          </a:stretch>
        </p:blipFill>
        <p:spPr>
          <a:xfrm>
            <a:off x="-1" y="4581128"/>
            <a:ext cx="3297477" cy="2194321"/>
          </a:xfrm>
          <a:prstGeom prst="rect">
            <a:avLst/>
          </a:prstGeom>
        </p:spPr>
      </p:pic>
    </p:spTree>
    <p:extLst>
      <p:ext uri="{BB962C8B-B14F-4D97-AF65-F5344CB8AC3E}">
        <p14:creationId xmlns:p14="http://schemas.microsoft.com/office/powerpoint/2010/main" val="2002953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eaLnBrk="1" hangingPunct="1">
              <a:buFontTx/>
              <a:buChar char="•"/>
            </a:pPr>
            <a:r>
              <a:rPr lang="pt-PT" sz="2800"/>
              <a:t>Transmissão - O instrutor faz perguntas pelas mesas/turma, por exemplo: “Que exposição teve a este assunto - Sonia? Geoff? Patricia?”</a:t>
            </a:r>
          </a:p>
          <a:p>
            <a:pPr eaLnBrk="1" hangingPunct="1">
              <a:buFontTx/>
              <a:buChar char="•"/>
            </a:pPr>
            <a:r>
              <a:rPr lang="pt-PT" sz="2800"/>
              <a:t>Suspenso - O instrutor lança uma pergunta no ar para todos pensarem, por exemplo, "Como vai implementar esta formação na sua região?"  Normalmente, um participante mais confiante irá oferecer uma resposta</a:t>
            </a:r>
          </a:p>
          <a:p>
            <a:endParaRPr lang="en-US" sz="2800" dirty="0"/>
          </a:p>
        </p:txBody>
      </p:sp>
      <p:sp>
        <p:nvSpPr>
          <p:cNvPr id="4" name="Rectangle 4"/>
          <p:cNvSpPr>
            <a:spLocks noGrp="1" noChangeArrowheads="1"/>
          </p:cNvSpPr>
          <p:nvPr>
            <p:ph type="title"/>
          </p:nvPr>
        </p:nvSpPr>
        <p:spPr>
          <a:xfrm>
            <a:off x="467544" y="332656"/>
            <a:ext cx="8229600" cy="1152128"/>
          </a:xfrm>
          <a:noFill/>
        </p:spPr>
        <p:txBody>
          <a:bodyPr/>
          <a:lstStyle/>
          <a:p>
            <a:pPr eaLnBrk="1" hangingPunct="1"/>
            <a:r>
              <a:rPr lang="pt-PT" b="1"/>
              <a:t>Técnicas de questionamento</a:t>
            </a:r>
          </a:p>
        </p:txBody>
      </p:sp>
      <p:pic>
        <p:nvPicPr>
          <p:cNvPr id="2" name="Picture 1"/>
          <p:cNvPicPr>
            <a:picLocks noChangeAspect="1"/>
          </p:cNvPicPr>
          <p:nvPr/>
        </p:nvPicPr>
        <p:blipFill>
          <a:blip r:embed="rId3"/>
          <a:stretch>
            <a:fillRect/>
          </a:stretch>
        </p:blipFill>
        <p:spPr>
          <a:xfrm>
            <a:off x="7164288" y="4746664"/>
            <a:ext cx="1836863" cy="2111336"/>
          </a:xfrm>
          <a:prstGeom prst="rect">
            <a:avLst/>
          </a:prstGeom>
        </p:spPr>
      </p:pic>
    </p:spTree>
    <p:extLst>
      <p:ext uri="{BB962C8B-B14F-4D97-AF65-F5344CB8AC3E}">
        <p14:creationId xmlns:p14="http://schemas.microsoft.com/office/powerpoint/2010/main" val="35739303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95536" y="188640"/>
            <a:ext cx="8229600" cy="1224136"/>
          </a:xfrm>
          <a:noFill/>
        </p:spPr>
        <p:txBody>
          <a:bodyPr/>
          <a:lstStyle/>
          <a:p>
            <a:pPr eaLnBrk="1" hangingPunct="1"/>
            <a:r>
              <a:rPr lang="pt-PT" b="1"/>
              <a:t>Os Sete passos para o sucesso:</a:t>
            </a:r>
          </a:p>
        </p:txBody>
      </p:sp>
      <p:sp>
        <p:nvSpPr>
          <p:cNvPr id="40963" name="Rectangle 3"/>
          <p:cNvSpPr>
            <a:spLocks noGrp="1" noChangeArrowheads="1"/>
          </p:cNvSpPr>
          <p:nvPr>
            <p:ph sz="half" idx="1"/>
          </p:nvPr>
        </p:nvSpPr>
        <p:spPr>
          <a:xfrm>
            <a:off x="642938" y="1785938"/>
            <a:ext cx="4038600" cy="4525962"/>
          </a:xfrm>
        </p:spPr>
        <p:txBody>
          <a:bodyPr/>
          <a:lstStyle/>
          <a:p>
            <a:pPr marL="533400" indent="-533400" eaLnBrk="1" hangingPunct="1"/>
            <a:r>
              <a:rPr lang="pt-PT" sz="3600"/>
              <a:t>Planeamento</a:t>
            </a:r>
          </a:p>
          <a:p>
            <a:pPr marL="533400" indent="-533400" eaLnBrk="1" hangingPunct="1"/>
            <a:r>
              <a:rPr lang="pt-PT" sz="3600"/>
              <a:t>Investigação</a:t>
            </a:r>
          </a:p>
          <a:p>
            <a:pPr marL="533400" indent="-533400" eaLnBrk="1" hangingPunct="1"/>
            <a:r>
              <a:rPr lang="pt-PT" sz="3600"/>
              <a:t>Estrutura</a:t>
            </a:r>
          </a:p>
          <a:p>
            <a:pPr marL="533400" indent="-533400" eaLnBrk="1" hangingPunct="1"/>
            <a:r>
              <a:rPr lang="pt-PT" sz="3600"/>
              <a:t>Conteúdo</a:t>
            </a:r>
          </a:p>
        </p:txBody>
      </p:sp>
      <p:sp>
        <p:nvSpPr>
          <p:cNvPr id="40964" name="Rectangle 4"/>
          <p:cNvSpPr>
            <a:spLocks noGrp="1" noChangeArrowheads="1"/>
          </p:cNvSpPr>
          <p:nvPr>
            <p:ph sz="half" idx="2"/>
          </p:nvPr>
        </p:nvSpPr>
        <p:spPr>
          <a:xfrm>
            <a:off x="4251325" y="1714500"/>
            <a:ext cx="4892675" cy="3886200"/>
          </a:xfrm>
        </p:spPr>
        <p:txBody>
          <a:bodyPr/>
          <a:lstStyle/>
          <a:p>
            <a:pPr marL="533400" indent="-533400" eaLnBrk="1" hangingPunct="1"/>
            <a:r>
              <a:rPr lang="pt-PT" sz="3600"/>
              <a:t>Imagem</a:t>
            </a:r>
          </a:p>
          <a:p>
            <a:pPr marL="533400" indent="-533400" eaLnBrk="1" hangingPunct="1"/>
            <a:r>
              <a:rPr lang="pt-PT" sz="4000" b="1">
                <a:solidFill>
                  <a:srgbClr val="FF3300"/>
                </a:solidFill>
              </a:rPr>
              <a:t>Ensaiar</a:t>
            </a:r>
          </a:p>
          <a:p>
            <a:pPr marL="533400" indent="-533400" eaLnBrk="1" hangingPunct="1"/>
            <a:r>
              <a:rPr lang="pt-PT" sz="3600"/>
              <a:t>Ensaiar novamente!</a:t>
            </a:r>
          </a:p>
        </p:txBody>
      </p:sp>
      <p:sp>
        <p:nvSpPr>
          <p:cNvPr id="44034" name="Slide Number Placeholder 5"/>
          <p:cNvSpPr>
            <a:spLocks noGrp="1"/>
          </p:cNvSpPr>
          <p:nvPr>
            <p:ph type="sldNum" sz="quarter" idx="12"/>
          </p:nvPr>
        </p:nvSpPr>
        <p:spPr/>
        <p:txBody>
          <a:bodyPr/>
          <a:lstStyle/>
          <a:p>
            <a:pPr>
              <a:defRPr/>
            </a:pPr>
            <a:fld id="{888B4E42-920C-4E11-B03C-07EBF91C7A48}" type="slidenum">
              <a:rPr lang="en-GB" smtClean="0"/>
              <a:pPr>
                <a:defRPr/>
              </a:pPr>
              <a:t>21</a:t>
            </a:fld>
            <a:endParaRPr lang="en-GB"/>
          </a:p>
        </p:txBody>
      </p:sp>
      <p:pic>
        <p:nvPicPr>
          <p:cNvPr id="6" name="Picture 5"/>
          <p:cNvPicPr>
            <a:picLocks noChangeAspect="1"/>
          </p:cNvPicPr>
          <p:nvPr/>
        </p:nvPicPr>
        <p:blipFill>
          <a:blip r:embed="rId3"/>
          <a:stretch>
            <a:fillRect/>
          </a:stretch>
        </p:blipFill>
        <p:spPr>
          <a:xfrm>
            <a:off x="7411020" y="4365104"/>
            <a:ext cx="1732980" cy="2492896"/>
          </a:xfrm>
          <a:prstGeom prst="rect">
            <a:avLst/>
          </a:prstGeom>
        </p:spPr>
      </p:pic>
    </p:spTree>
    <p:extLst>
      <p:ext uri="{BB962C8B-B14F-4D97-AF65-F5344CB8AC3E}">
        <p14:creationId xmlns:p14="http://schemas.microsoft.com/office/powerpoint/2010/main" val="2739536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pt-PT" b="1"/>
              <a:t>Ensaiar</a:t>
            </a:r>
          </a:p>
        </p:txBody>
      </p:sp>
      <p:sp>
        <p:nvSpPr>
          <p:cNvPr id="3" name="Content Placeholder 2"/>
          <p:cNvSpPr>
            <a:spLocks noGrp="1"/>
          </p:cNvSpPr>
          <p:nvPr>
            <p:ph idx="1"/>
          </p:nvPr>
        </p:nvSpPr>
        <p:spPr>
          <a:xfrm>
            <a:off x="457200" y="1412776"/>
            <a:ext cx="8435280" cy="4713387"/>
          </a:xfrm>
        </p:spPr>
        <p:txBody>
          <a:bodyPr/>
          <a:lstStyle/>
          <a:p>
            <a:pPr marL="0" lvl="0" indent="0">
              <a:buNone/>
            </a:pPr>
            <a:r>
              <a:rPr lang="pt-PT" b="1"/>
              <a:t>Como podemos ensaiar?</a:t>
            </a:r>
          </a:p>
          <a:p>
            <a:r>
              <a:rPr lang="pt-PT"/>
              <a:t>Ensaie em frente a um espelho</a:t>
            </a:r>
          </a:p>
          <a:p>
            <a:pPr lvl="0"/>
            <a:r>
              <a:rPr lang="pt-PT"/>
              <a:t>Pratique contacto visual com ursos de pelúcia numa sala/mesa</a:t>
            </a:r>
          </a:p>
          <a:p>
            <a:pPr lvl="0"/>
            <a:r>
              <a:rPr lang="pt-PT"/>
              <a:t>Pratique tomar um gole de um copo de água enquanto apresenta o conteúdo</a:t>
            </a:r>
          </a:p>
        </p:txBody>
      </p:sp>
      <p:pic>
        <p:nvPicPr>
          <p:cNvPr id="4" name="Picture 3"/>
          <p:cNvPicPr>
            <a:picLocks noChangeAspect="1"/>
          </p:cNvPicPr>
          <p:nvPr/>
        </p:nvPicPr>
        <p:blipFill>
          <a:blip r:embed="rId3"/>
          <a:stretch>
            <a:fillRect/>
          </a:stretch>
        </p:blipFill>
        <p:spPr>
          <a:xfrm>
            <a:off x="7668344" y="4799848"/>
            <a:ext cx="1475656" cy="2058152"/>
          </a:xfrm>
          <a:prstGeom prst="rect">
            <a:avLst/>
          </a:prstGeom>
        </p:spPr>
      </p:pic>
    </p:spTree>
    <p:extLst>
      <p:ext uri="{BB962C8B-B14F-4D97-AF65-F5344CB8AC3E}">
        <p14:creationId xmlns:p14="http://schemas.microsoft.com/office/powerpoint/2010/main" val="8278987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pt-PT" b="1"/>
              <a:t>Ensaiar</a:t>
            </a:r>
          </a:p>
        </p:txBody>
      </p:sp>
      <p:sp>
        <p:nvSpPr>
          <p:cNvPr id="3" name="Content Placeholder 2"/>
          <p:cNvSpPr>
            <a:spLocks noGrp="1"/>
          </p:cNvSpPr>
          <p:nvPr>
            <p:ph idx="1"/>
          </p:nvPr>
        </p:nvSpPr>
        <p:spPr>
          <a:xfrm>
            <a:off x="457200" y="1412776"/>
            <a:ext cx="8435280" cy="4713387"/>
          </a:xfrm>
        </p:spPr>
        <p:txBody>
          <a:bodyPr/>
          <a:lstStyle/>
          <a:p>
            <a:pPr marL="0" lvl="0" indent="0">
              <a:buNone/>
            </a:pPr>
            <a:r>
              <a:rPr lang="pt-PT" b="1"/>
              <a:t>Como podemos ensaiar?</a:t>
            </a:r>
          </a:p>
          <a:p>
            <a:pPr lvl="0"/>
            <a:r>
              <a:rPr lang="pt-PT"/>
              <a:t>Sinta-se confortável com os silêncios; não tente preencher o silêncio com tagarelice (os alunos aceitam o silêncio como uma oportunidade para reunir os seus próprios pensamentos)</a:t>
            </a:r>
          </a:p>
          <a:p>
            <a:pPr lvl="0"/>
            <a:r>
              <a:rPr lang="pt-PT"/>
              <a:t>Ensaie utilizando cartões rápidos</a:t>
            </a:r>
          </a:p>
          <a:p>
            <a:pPr lvl="0"/>
            <a:r>
              <a:rPr lang="pt-PT"/>
              <a:t>SE POSSÍVEL, pilote a sua formação antes da verdadeira</a:t>
            </a:r>
          </a:p>
        </p:txBody>
      </p:sp>
      <p:pic>
        <p:nvPicPr>
          <p:cNvPr id="4" name="Picture 3"/>
          <p:cNvPicPr>
            <a:picLocks noChangeAspect="1"/>
          </p:cNvPicPr>
          <p:nvPr/>
        </p:nvPicPr>
        <p:blipFill>
          <a:blip r:embed="rId2"/>
          <a:stretch>
            <a:fillRect/>
          </a:stretch>
        </p:blipFill>
        <p:spPr>
          <a:xfrm>
            <a:off x="7403013" y="5157192"/>
            <a:ext cx="1740987" cy="1714872"/>
          </a:xfrm>
          <a:prstGeom prst="rect">
            <a:avLst/>
          </a:prstGeom>
        </p:spPr>
      </p:pic>
    </p:spTree>
    <p:extLst>
      <p:ext uri="{BB962C8B-B14F-4D97-AF65-F5344CB8AC3E}">
        <p14:creationId xmlns:p14="http://schemas.microsoft.com/office/powerpoint/2010/main" val="20648262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395536" y="0"/>
            <a:ext cx="8229600" cy="1371600"/>
          </a:xfrm>
          <a:noFill/>
        </p:spPr>
        <p:txBody>
          <a:bodyPr/>
          <a:lstStyle/>
          <a:p>
            <a:pPr eaLnBrk="1" hangingPunct="1"/>
            <a:r>
              <a:rPr lang="pt-PT" b="1"/>
              <a:t>Os Sete passos para o sucesso:</a:t>
            </a:r>
          </a:p>
        </p:txBody>
      </p:sp>
      <p:sp>
        <p:nvSpPr>
          <p:cNvPr id="44035" name="Rectangle 3"/>
          <p:cNvSpPr>
            <a:spLocks noGrp="1" noChangeArrowheads="1"/>
          </p:cNvSpPr>
          <p:nvPr>
            <p:ph sz="half" idx="1"/>
          </p:nvPr>
        </p:nvSpPr>
        <p:spPr>
          <a:xfrm>
            <a:off x="539750" y="2005013"/>
            <a:ext cx="3178175" cy="1982787"/>
          </a:xfrm>
        </p:spPr>
        <p:txBody>
          <a:bodyPr/>
          <a:lstStyle/>
          <a:p>
            <a:pPr marL="533400" indent="-533400" eaLnBrk="1" hangingPunct="1"/>
            <a:r>
              <a:rPr lang="pt-PT"/>
              <a:t>Planeamento</a:t>
            </a:r>
          </a:p>
          <a:p>
            <a:pPr marL="533400" indent="-533400" eaLnBrk="1" hangingPunct="1"/>
            <a:r>
              <a:rPr lang="pt-PT"/>
              <a:t>Investigação</a:t>
            </a:r>
          </a:p>
          <a:p>
            <a:pPr marL="533400" indent="-533400" eaLnBrk="1" hangingPunct="1"/>
            <a:r>
              <a:rPr lang="pt-PT"/>
              <a:t>Estrutura</a:t>
            </a:r>
          </a:p>
          <a:p>
            <a:pPr marL="533400" indent="-533400" eaLnBrk="1" hangingPunct="1"/>
            <a:r>
              <a:rPr lang="pt-PT"/>
              <a:t>Conteúdo</a:t>
            </a:r>
          </a:p>
        </p:txBody>
      </p:sp>
      <p:sp>
        <p:nvSpPr>
          <p:cNvPr id="44036" name="Rectangle 4"/>
          <p:cNvSpPr>
            <a:spLocks noGrp="1" noChangeArrowheads="1"/>
          </p:cNvSpPr>
          <p:nvPr>
            <p:ph sz="half" idx="2"/>
          </p:nvPr>
        </p:nvSpPr>
        <p:spPr>
          <a:xfrm>
            <a:off x="4251325" y="2060575"/>
            <a:ext cx="4892675" cy="3886200"/>
          </a:xfrm>
        </p:spPr>
        <p:txBody>
          <a:bodyPr/>
          <a:lstStyle/>
          <a:p>
            <a:pPr marL="533400" indent="-533400" eaLnBrk="1" hangingPunct="1"/>
            <a:r>
              <a:rPr lang="pt-PT"/>
              <a:t>Imagem</a:t>
            </a:r>
          </a:p>
          <a:p>
            <a:pPr marL="533400" indent="-533400" eaLnBrk="1" hangingPunct="1"/>
            <a:r>
              <a:rPr lang="pt-PT"/>
              <a:t>Ensaiar</a:t>
            </a:r>
          </a:p>
          <a:p>
            <a:pPr marL="533400" indent="-533400" eaLnBrk="1" hangingPunct="1"/>
            <a:r>
              <a:rPr lang="pt-PT" sz="3200" b="1">
                <a:solidFill>
                  <a:srgbClr val="FF3300"/>
                </a:solidFill>
              </a:rPr>
              <a:t>Ensaiar novamente!</a:t>
            </a:r>
          </a:p>
        </p:txBody>
      </p:sp>
      <p:sp>
        <p:nvSpPr>
          <p:cNvPr id="47106" name="Slide Number Placeholder 5"/>
          <p:cNvSpPr>
            <a:spLocks noGrp="1"/>
          </p:cNvSpPr>
          <p:nvPr>
            <p:ph type="sldNum" sz="quarter" idx="12"/>
          </p:nvPr>
        </p:nvSpPr>
        <p:spPr/>
        <p:txBody>
          <a:bodyPr/>
          <a:lstStyle/>
          <a:p>
            <a:pPr>
              <a:defRPr/>
            </a:pPr>
            <a:fld id="{4B8C2738-1BFF-4144-9677-72F95D222227}" type="slidenum">
              <a:rPr lang="en-GB" smtClean="0"/>
              <a:pPr>
                <a:defRPr/>
              </a:pPr>
              <a:t>24</a:t>
            </a:fld>
            <a:endParaRPr lang="en-GB"/>
          </a:p>
        </p:txBody>
      </p:sp>
      <p:sp>
        <p:nvSpPr>
          <p:cNvPr id="44038" name="Rectangle 5"/>
          <p:cNvSpPr>
            <a:spLocks noChangeArrowheads="1"/>
          </p:cNvSpPr>
          <p:nvPr/>
        </p:nvSpPr>
        <p:spPr bwMode="auto">
          <a:xfrm>
            <a:off x="1476375" y="3933825"/>
            <a:ext cx="8435975" cy="2384425"/>
          </a:xfrm>
          <a:prstGeom prst="rect">
            <a:avLst/>
          </a:prstGeom>
          <a:noFill/>
          <a:ln w="9525">
            <a:noFill/>
            <a:miter lim="800000"/>
            <a:headEnd/>
            <a:tailEnd/>
          </a:ln>
        </p:spPr>
        <p:txBody>
          <a:bodyPr lIns="92075" tIns="46038" rIns="92075" bIns="46038"/>
          <a:lstStyle/>
          <a:p>
            <a:pPr marL="342900" indent="-342900" algn="ctr" eaLnBrk="1" hangingPunct="1">
              <a:spcBef>
                <a:spcPct val="20000"/>
              </a:spcBef>
            </a:pPr>
            <a:r>
              <a:rPr lang="pt-PT" sz="2400" b="1">
                <a:solidFill>
                  <a:srgbClr val="1217EE"/>
                </a:solidFill>
              </a:rPr>
              <a:t>“Diga-lhes o que lhes vai dizer;</a:t>
            </a:r>
          </a:p>
          <a:p>
            <a:pPr marL="342900" indent="-342900" algn="ctr" eaLnBrk="1" hangingPunct="1">
              <a:spcBef>
                <a:spcPct val="20000"/>
              </a:spcBef>
            </a:pPr>
            <a:r>
              <a:rPr lang="pt-PT" sz="2400" b="1">
                <a:solidFill>
                  <a:srgbClr val="1217EE"/>
                </a:solidFill>
              </a:rPr>
              <a:t>Diga-lhes, depois</a:t>
            </a:r>
          </a:p>
          <a:p>
            <a:pPr marL="342900" indent="-342900" algn="ctr" eaLnBrk="1" hangingPunct="1">
              <a:spcBef>
                <a:spcPct val="20000"/>
              </a:spcBef>
            </a:pPr>
            <a:r>
              <a:rPr lang="pt-PT" sz="2400" b="1">
                <a:solidFill>
                  <a:srgbClr val="1217EE"/>
                </a:solidFill>
              </a:rPr>
              <a:t>Diga-lhes o que lhes disse”</a:t>
            </a:r>
          </a:p>
          <a:p>
            <a:pPr marL="342900" indent="-342900" algn="ctr" eaLnBrk="1" hangingPunct="1">
              <a:spcBef>
                <a:spcPct val="20000"/>
              </a:spcBef>
            </a:pPr>
            <a:endParaRPr lang="en-GB" sz="2400" b="1">
              <a:solidFill>
                <a:srgbClr val="1217EE"/>
              </a:solidFill>
            </a:endParaRPr>
          </a:p>
        </p:txBody>
      </p:sp>
      <p:sp>
        <p:nvSpPr>
          <p:cNvPr id="44039" name="Freeform 6"/>
          <p:cNvSpPr>
            <a:spLocks/>
          </p:cNvSpPr>
          <p:nvPr/>
        </p:nvSpPr>
        <p:spPr bwMode="auto">
          <a:xfrm>
            <a:off x="2627313" y="3860800"/>
            <a:ext cx="6192837" cy="2233613"/>
          </a:xfrm>
          <a:custGeom>
            <a:avLst/>
            <a:gdLst>
              <a:gd name="T0" fmla="*/ 0 w 3901"/>
              <a:gd name="T1" fmla="*/ 0 h 1407"/>
              <a:gd name="T2" fmla="*/ 0 w 3901"/>
              <a:gd name="T3" fmla="*/ 2147483647 h 1407"/>
              <a:gd name="T4" fmla="*/ 0 w 3901"/>
              <a:gd name="T5" fmla="*/ 2147483647 h 1407"/>
              <a:gd name="T6" fmla="*/ 0 w 3901"/>
              <a:gd name="T7" fmla="*/ 2147483647 h 1407"/>
              <a:gd name="T8" fmla="*/ 2147483647 w 3901"/>
              <a:gd name="T9" fmla="*/ 2147483647 h 1407"/>
              <a:gd name="T10" fmla="*/ 2147483647 w 3901"/>
              <a:gd name="T11" fmla="*/ 2147483647 h 1407"/>
              <a:gd name="T12" fmla="*/ 2147483647 w 3901"/>
              <a:gd name="T13" fmla="*/ 2147483647 h 1407"/>
              <a:gd name="T14" fmla="*/ 2147483647 w 3901"/>
              <a:gd name="T15" fmla="*/ 2147483647 h 1407"/>
              <a:gd name="T16" fmla="*/ 2147483647 w 3901"/>
              <a:gd name="T17" fmla="*/ 2147483647 h 1407"/>
              <a:gd name="T18" fmla="*/ 2147483647 w 3901"/>
              <a:gd name="T19" fmla="*/ 2147483647 h 1407"/>
              <a:gd name="T20" fmla="*/ 2147483647 w 3901"/>
              <a:gd name="T21" fmla="*/ 0 h 1407"/>
              <a:gd name="T22" fmla="*/ 2147483647 w 3901"/>
              <a:gd name="T23" fmla="*/ 0 h 1407"/>
              <a:gd name="T24" fmla="*/ 2147483647 w 3901"/>
              <a:gd name="T25" fmla="*/ 0 h 1407"/>
              <a:gd name="T26" fmla="*/ 0 w 3901"/>
              <a:gd name="T27" fmla="*/ 0 h 140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01"/>
              <a:gd name="T43" fmla="*/ 0 h 1407"/>
              <a:gd name="T44" fmla="*/ 3901 w 3901"/>
              <a:gd name="T45" fmla="*/ 1407 h 140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01" h="1407">
                <a:moveTo>
                  <a:pt x="0" y="0"/>
                </a:moveTo>
                <a:lnTo>
                  <a:pt x="0" y="684"/>
                </a:lnTo>
                <a:lnTo>
                  <a:pt x="0" y="977"/>
                </a:lnTo>
                <a:lnTo>
                  <a:pt x="0" y="1172"/>
                </a:lnTo>
                <a:lnTo>
                  <a:pt x="650" y="1172"/>
                </a:lnTo>
                <a:lnTo>
                  <a:pt x="244" y="1406"/>
                </a:lnTo>
                <a:lnTo>
                  <a:pt x="1625" y="1172"/>
                </a:lnTo>
                <a:lnTo>
                  <a:pt x="3900" y="1172"/>
                </a:lnTo>
                <a:lnTo>
                  <a:pt x="3900" y="977"/>
                </a:lnTo>
                <a:lnTo>
                  <a:pt x="3900" y="684"/>
                </a:lnTo>
                <a:lnTo>
                  <a:pt x="3900" y="0"/>
                </a:lnTo>
                <a:lnTo>
                  <a:pt x="1625" y="0"/>
                </a:lnTo>
                <a:lnTo>
                  <a:pt x="650" y="0"/>
                </a:lnTo>
                <a:lnTo>
                  <a:pt x="0" y="0"/>
                </a:lnTo>
              </a:path>
            </a:pathLst>
          </a:custGeom>
          <a:solidFill>
            <a:srgbClr val="CCFFFF">
              <a:alpha val="50195"/>
            </a:srgbClr>
          </a:solidFill>
          <a:ln w="12700" cap="rnd">
            <a:solidFill>
              <a:schemeClr val="tx1"/>
            </a:solidFill>
            <a:round/>
            <a:headEnd type="none" w="sm" len="sm"/>
            <a:tailEnd type="none" w="sm" len="sm"/>
          </a:ln>
        </p:spPr>
        <p:txBody>
          <a:bodyPr/>
          <a:lstStyle/>
          <a:p>
            <a:endParaRPr lang="en-US" dirty="0">
              <a:latin typeface="+mj-lt"/>
            </a:endParaRPr>
          </a:p>
        </p:txBody>
      </p:sp>
      <p:sp>
        <p:nvSpPr>
          <p:cNvPr id="44040" name="Rectangle 7"/>
          <p:cNvSpPr>
            <a:spLocks noChangeArrowheads="1"/>
          </p:cNvSpPr>
          <p:nvPr/>
        </p:nvSpPr>
        <p:spPr bwMode="auto">
          <a:xfrm>
            <a:off x="1979613" y="4005263"/>
            <a:ext cx="5638800" cy="1843087"/>
          </a:xfrm>
          <a:prstGeom prst="rect">
            <a:avLst/>
          </a:prstGeom>
          <a:noFill/>
          <a:ln w="9525">
            <a:noFill/>
            <a:miter lim="800000"/>
            <a:headEnd/>
            <a:tailEnd/>
          </a:ln>
        </p:spPr>
        <p:txBody>
          <a:bodyPr lIns="0" tIns="0" rIns="0" bIns="0" anchor="b"/>
          <a:lstStyle/>
          <a:p>
            <a:pPr algn="ctr" eaLnBrk="1" hangingPunct="1"/>
            <a:endParaRPr lang="en-US"/>
          </a:p>
        </p:txBody>
      </p:sp>
      <p:pic>
        <p:nvPicPr>
          <p:cNvPr id="9" name="Picture 8"/>
          <p:cNvPicPr>
            <a:picLocks noChangeAspect="1"/>
          </p:cNvPicPr>
          <p:nvPr/>
        </p:nvPicPr>
        <p:blipFill>
          <a:blip r:embed="rId3"/>
          <a:stretch>
            <a:fillRect/>
          </a:stretch>
        </p:blipFill>
        <p:spPr>
          <a:xfrm>
            <a:off x="19059" y="4349576"/>
            <a:ext cx="1732980" cy="2492896"/>
          </a:xfrm>
          <a:prstGeom prst="rect">
            <a:avLst/>
          </a:prstGeom>
        </p:spPr>
      </p:pic>
    </p:spTree>
    <p:extLst>
      <p:ext uri="{BB962C8B-B14F-4D97-AF65-F5344CB8AC3E}">
        <p14:creationId xmlns:p14="http://schemas.microsoft.com/office/powerpoint/2010/main" val="5753598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lip Art de Marcas de pergunta">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pt-PT" sz="5400" b="1"/>
              <a:t>Perguntas</a:t>
            </a:r>
          </a:p>
        </p:txBody>
      </p:sp>
    </p:spTree>
    <p:extLst>
      <p:ext uri="{BB962C8B-B14F-4D97-AF65-F5344CB8AC3E}">
        <p14:creationId xmlns:p14="http://schemas.microsoft.com/office/powerpoint/2010/main" val="36654802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pt-PT" b="1"/>
              <a:t>Objetivos da sessão</a:t>
            </a:r>
          </a:p>
        </p:txBody>
      </p:sp>
      <p:sp>
        <p:nvSpPr>
          <p:cNvPr id="5" name="Rectangle 3"/>
          <p:cNvSpPr>
            <a:spLocks noGrp="1" noChangeArrowheads="1"/>
          </p:cNvSpPr>
          <p:nvPr>
            <p:ph idx="1"/>
          </p:nvPr>
        </p:nvSpPr>
        <p:spPr>
          <a:xfrm>
            <a:off x="457200" y="1600201"/>
            <a:ext cx="8229600" cy="3629000"/>
          </a:xfrm>
        </p:spPr>
        <p:txBody>
          <a:bodyPr>
            <a:normAutofit/>
          </a:bodyPr>
          <a:lstStyle/>
          <a:p>
            <a:pPr marL="0" indent="0">
              <a:lnSpc>
                <a:spcPct val="90000"/>
              </a:lnSpc>
              <a:buNone/>
            </a:pPr>
            <a:r>
              <a:rPr lang="pt-PT" sz="2800">
                <a:solidFill>
                  <a:srgbClr val="000000"/>
                </a:solidFill>
              </a:rPr>
              <a:t>No final destas sessões, os delegados serão capazes de:</a:t>
            </a:r>
          </a:p>
          <a:p>
            <a:pPr eaLnBrk="1" hangingPunct="1">
              <a:lnSpc>
                <a:spcPct val="80000"/>
              </a:lnSpc>
            </a:pPr>
            <a:r>
              <a:rPr lang="pt-PT" sz="2800">
                <a:solidFill>
                  <a:srgbClr val="000000"/>
                </a:solidFill>
              </a:rPr>
              <a:t>Elevar a sua imagem como Instrutor</a:t>
            </a:r>
          </a:p>
          <a:p>
            <a:pPr eaLnBrk="1" hangingPunct="1">
              <a:lnSpc>
                <a:spcPct val="80000"/>
              </a:lnSpc>
            </a:pPr>
            <a:r>
              <a:rPr lang="pt-PT" sz="2800">
                <a:solidFill>
                  <a:srgbClr val="000000"/>
                </a:solidFill>
              </a:rPr>
              <a:t>Gerir o envolvimento contínuo do seu público</a:t>
            </a:r>
          </a:p>
          <a:p>
            <a:pPr eaLnBrk="1" hangingPunct="1">
              <a:lnSpc>
                <a:spcPct val="80000"/>
              </a:lnSpc>
            </a:pPr>
            <a:r>
              <a:rPr lang="pt-PT" sz="2800">
                <a:solidFill>
                  <a:srgbClr val="000000"/>
                </a:solidFill>
              </a:rPr>
              <a:t>Ensaiar eficazmente </a:t>
            </a:r>
          </a:p>
        </p:txBody>
      </p:sp>
      <p:pic>
        <p:nvPicPr>
          <p:cNvPr id="6" name="Picture 5"/>
          <p:cNvPicPr>
            <a:picLocks noChangeAspect="1"/>
          </p:cNvPicPr>
          <p:nvPr/>
        </p:nvPicPr>
        <p:blipFill>
          <a:blip r:embed="rId3"/>
          <a:stretch>
            <a:fillRect/>
          </a:stretch>
        </p:blipFill>
        <p:spPr>
          <a:xfrm>
            <a:off x="0" y="5085184"/>
            <a:ext cx="2540016" cy="1690265"/>
          </a:xfrm>
          <a:prstGeom prst="rect">
            <a:avLst/>
          </a:prstGeom>
        </p:spPr>
      </p:pic>
    </p:spTree>
    <p:extLst>
      <p:ext uri="{BB962C8B-B14F-4D97-AF65-F5344CB8AC3E}">
        <p14:creationId xmlns:p14="http://schemas.microsoft.com/office/powerpoint/2010/main" val="1070716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7544" y="0"/>
            <a:ext cx="8229600" cy="1371600"/>
          </a:xfrm>
          <a:noFill/>
        </p:spPr>
        <p:txBody>
          <a:bodyPr/>
          <a:lstStyle/>
          <a:p>
            <a:pPr eaLnBrk="1" hangingPunct="1"/>
            <a:r>
              <a:rPr lang="pt-PT" b="1"/>
              <a:t>Os Sete passos para o sucesso:</a:t>
            </a:r>
          </a:p>
        </p:txBody>
      </p:sp>
      <p:sp>
        <p:nvSpPr>
          <p:cNvPr id="36867" name="Rectangle 3"/>
          <p:cNvSpPr>
            <a:spLocks noGrp="1" noChangeArrowheads="1"/>
          </p:cNvSpPr>
          <p:nvPr>
            <p:ph sz="half" idx="1"/>
          </p:nvPr>
        </p:nvSpPr>
        <p:spPr>
          <a:xfrm>
            <a:off x="571500" y="2332038"/>
            <a:ext cx="4038600" cy="4525962"/>
          </a:xfrm>
        </p:spPr>
        <p:txBody>
          <a:bodyPr/>
          <a:lstStyle/>
          <a:p>
            <a:pPr marL="533400" indent="-533400" eaLnBrk="1" hangingPunct="1"/>
            <a:r>
              <a:rPr lang="pt-PT" sz="3600"/>
              <a:t>Planeamento</a:t>
            </a:r>
          </a:p>
          <a:p>
            <a:pPr marL="533400" indent="-533400" eaLnBrk="1" hangingPunct="1"/>
            <a:r>
              <a:rPr lang="pt-PT" sz="3600"/>
              <a:t>Investigação</a:t>
            </a:r>
          </a:p>
          <a:p>
            <a:pPr marL="533400" indent="-533400" eaLnBrk="1" hangingPunct="1"/>
            <a:r>
              <a:rPr lang="pt-PT" sz="3600"/>
              <a:t>Estrutura</a:t>
            </a:r>
          </a:p>
          <a:p>
            <a:pPr marL="533400" indent="-533400" eaLnBrk="1" hangingPunct="1"/>
            <a:r>
              <a:rPr lang="pt-PT" sz="4000" b="1">
                <a:solidFill>
                  <a:srgbClr val="FF3300"/>
                </a:solidFill>
              </a:rPr>
              <a:t>Conteúdo</a:t>
            </a:r>
          </a:p>
        </p:txBody>
      </p:sp>
      <p:sp>
        <p:nvSpPr>
          <p:cNvPr id="36868" name="Rectangle 4"/>
          <p:cNvSpPr>
            <a:spLocks noGrp="1" noChangeArrowheads="1"/>
          </p:cNvSpPr>
          <p:nvPr>
            <p:ph sz="half" idx="2"/>
          </p:nvPr>
        </p:nvSpPr>
        <p:spPr>
          <a:xfrm>
            <a:off x="4251325" y="2143125"/>
            <a:ext cx="4892675" cy="3886200"/>
          </a:xfrm>
        </p:spPr>
        <p:txBody>
          <a:bodyPr/>
          <a:lstStyle/>
          <a:p>
            <a:pPr marL="533400" indent="-533400" eaLnBrk="1" hangingPunct="1"/>
            <a:r>
              <a:rPr lang="pt-PT" sz="3600"/>
              <a:t>Imagem</a:t>
            </a:r>
          </a:p>
          <a:p>
            <a:pPr marL="533400" indent="-533400" eaLnBrk="1" hangingPunct="1"/>
            <a:r>
              <a:rPr lang="pt-PT" sz="3600"/>
              <a:t>Ensaiar</a:t>
            </a:r>
          </a:p>
          <a:p>
            <a:pPr marL="533400" indent="-533400" eaLnBrk="1" hangingPunct="1"/>
            <a:r>
              <a:rPr lang="pt-PT" sz="3600"/>
              <a:t>Ensaiar novamente!</a:t>
            </a:r>
          </a:p>
        </p:txBody>
      </p:sp>
      <p:pic>
        <p:nvPicPr>
          <p:cNvPr id="5" name="Picture 4"/>
          <p:cNvPicPr>
            <a:picLocks noChangeAspect="1"/>
          </p:cNvPicPr>
          <p:nvPr/>
        </p:nvPicPr>
        <p:blipFill>
          <a:blip r:embed="rId3"/>
          <a:stretch>
            <a:fillRect/>
          </a:stretch>
        </p:blipFill>
        <p:spPr>
          <a:xfrm>
            <a:off x="7411020" y="4365104"/>
            <a:ext cx="1732980" cy="2492896"/>
          </a:xfrm>
          <a:prstGeom prst="rect">
            <a:avLst/>
          </a:prstGeom>
        </p:spPr>
      </p:pic>
    </p:spTree>
    <p:extLst>
      <p:ext uri="{BB962C8B-B14F-4D97-AF65-F5344CB8AC3E}">
        <p14:creationId xmlns:p14="http://schemas.microsoft.com/office/powerpoint/2010/main" val="1496787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996952"/>
            <a:ext cx="8208912" cy="648072"/>
          </a:xfrm>
        </p:spPr>
        <p:txBody>
          <a:bodyPr/>
          <a:lstStyle/>
          <a:p>
            <a:r>
              <a:rPr lang="pt-PT" b="1"/>
              <a:t>Discussão de Conteúdo</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
        <p:nvSpPr>
          <p:cNvPr id="3" name="TextBox 2"/>
          <p:cNvSpPr txBox="1"/>
          <p:nvPr/>
        </p:nvSpPr>
        <p:spPr>
          <a:xfrm>
            <a:off x="827584" y="4653136"/>
            <a:ext cx="7920880" cy="1323439"/>
          </a:xfrm>
          <a:prstGeom prst="rect">
            <a:avLst/>
          </a:prstGeom>
          <a:noFill/>
        </p:spPr>
        <p:txBody>
          <a:bodyPr wrap="square" rtlCol="0">
            <a:spAutoFit/>
          </a:bodyPr>
          <a:lstStyle/>
          <a:p>
            <a:r>
              <a:rPr lang="pt-PT" sz="4000"/>
              <a:t>O que devemos pensar quando estamos a criar o nosso conteúdo?</a:t>
            </a:r>
          </a:p>
        </p:txBody>
      </p:sp>
    </p:spTree>
    <p:extLst>
      <p:ext uri="{BB962C8B-B14F-4D97-AF65-F5344CB8AC3E}">
        <p14:creationId xmlns:p14="http://schemas.microsoft.com/office/powerpoint/2010/main" val="1178711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9552" y="16189"/>
            <a:ext cx="8229600" cy="1371600"/>
          </a:xfrm>
          <a:noFill/>
        </p:spPr>
        <p:txBody>
          <a:bodyPr/>
          <a:lstStyle/>
          <a:p>
            <a:pPr eaLnBrk="1" hangingPunct="1"/>
            <a:r>
              <a:rPr lang="pt-PT" b="1"/>
              <a:t>Considerações sobre o Conteúdo</a:t>
            </a:r>
          </a:p>
        </p:txBody>
      </p:sp>
      <p:sp>
        <p:nvSpPr>
          <p:cNvPr id="50179" name="Rectangle 3"/>
          <p:cNvSpPr>
            <a:spLocks noGrp="1" noChangeArrowheads="1"/>
          </p:cNvSpPr>
          <p:nvPr>
            <p:ph idx="1"/>
          </p:nvPr>
        </p:nvSpPr>
        <p:spPr>
          <a:xfrm>
            <a:off x="683568" y="1196752"/>
            <a:ext cx="8229600" cy="5400600"/>
          </a:xfrm>
        </p:spPr>
        <p:txBody>
          <a:bodyPr/>
          <a:lstStyle/>
          <a:p>
            <a:pPr eaLnBrk="1" hangingPunct="1">
              <a:lnSpc>
                <a:spcPct val="90000"/>
              </a:lnSpc>
            </a:pPr>
            <a:r>
              <a:rPr lang="pt-PT"/>
              <a:t>Conteúdo relevante (WIIFM)</a:t>
            </a:r>
          </a:p>
          <a:p>
            <a:pPr eaLnBrk="1" hangingPunct="1">
              <a:lnSpc>
                <a:spcPct val="90000"/>
              </a:lnSpc>
            </a:pPr>
            <a:r>
              <a:rPr lang="pt-PT"/>
              <a:t>Materiais coloridos e apelativos</a:t>
            </a:r>
          </a:p>
          <a:p>
            <a:pPr eaLnBrk="1" hangingPunct="1">
              <a:lnSpc>
                <a:spcPct val="90000"/>
              </a:lnSpc>
            </a:pPr>
            <a:r>
              <a:rPr lang="pt-PT"/>
              <a:t>Materiais simples</a:t>
            </a:r>
          </a:p>
          <a:p>
            <a:pPr eaLnBrk="1" hangingPunct="1">
              <a:lnSpc>
                <a:spcPct val="90000"/>
              </a:lnSpc>
            </a:pPr>
            <a:r>
              <a:rPr lang="pt-PT"/>
              <a:t>Métodos de apresentação diferentes</a:t>
            </a:r>
          </a:p>
          <a:p>
            <a:pPr eaLnBrk="1" hangingPunct="1">
              <a:lnSpc>
                <a:spcPct val="90000"/>
              </a:lnSpc>
            </a:pPr>
            <a:r>
              <a:rPr lang="pt-PT"/>
              <a:t>Utilize recursos audiovisuais como sugestões</a:t>
            </a:r>
          </a:p>
          <a:p>
            <a:pPr eaLnBrk="1" hangingPunct="1">
              <a:lnSpc>
                <a:spcPct val="90000"/>
              </a:lnSpc>
            </a:pPr>
            <a:r>
              <a:rPr lang="pt-PT"/>
              <a:t>Não confie em guiões textuais</a:t>
            </a:r>
          </a:p>
          <a:p>
            <a:pPr eaLnBrk="1" hangingPunct="1">
              <a:lnSpc>
                <a:spcPct val="90000"/>
              </a:lnSpc>
            </a:pPr>
            <a:r>
              <a:rPr lang="pt-PT"/>
              <a:t>Não utilize todas as letras maiúsculas em PP</a:t>
            </a:r>
          </a:p>
          <a:p>
            <a:pPr eaLnBrk="1" hangingPunct="1">
              <a:lnSpc>
                <a:spcPct val="90000"/>
              </a:lnSpc>
            </a:pPr>
            <a:r>
              <a:rPr lang="pt-PT"/>
              <a:t>Não utilize texto amarelo</a:t>
            </a:r>
          </a:p>
          <a:p>
            <a:pPr eaLnBrk="1" hangingPunct="1">
              <a:lnSpc>
                <a:spcPct val="90000"/>
              </a:lnSpc>
            </a:pPr>
            <a:r>
              <a:rPr lang="pt-PT"/>
              <a:t>Esteja atento ao vermelho e ao verde (daltonismo)</a:t>
            </a:r>
          </a:p>
        </p:txBody>
      </p:sp>
    </p:spTree>
    <p:extLst>
      <p:ext uri="{BB962C8B-B14F-4D97-AF65-F5344CB8AC3E}">
        <p14:creationId xmlns:p14="http://schemas.microsoft.com/office/powerpoint/2010/main" val="46311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0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0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01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01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017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017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017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0179">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5017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9552" y="16189"/>
            <a:ext cx="8229600" cy="1371600"/>
          </a:xfrm>
          <a:noFill/>
        </p:spPr>
        <p:txBody>
          <a:bodyPr/>
          <a:lstStyle/>
          <a:p>
            <a:pPr eaLnBrk="1" hangingPunct="1"/>
            <a:r>
              <a:rPr lang="pt-PT" b="1"/>
              <a:t>Considerações sobre o Conteúdo</a:t>
            </a:r>
          </a:p>
        </p:txBody>
      </p:sp>
      <p:sp>
        <p:nvSpPr>
          <p:cNvPr id="50179" name="Rectangle 3"/>
          <p:cNvSpPr>
            <a:spLocks noGrp="1" noChangeArrowheads="1"/>
          </p:cNvSpPr>
          <p:nvPr>
            <p:ph idx="1"/>
          </p:nvPr>
        </p:nvSpPr>
        <p:spPr>
          <a:xfrm>
            <a:off x="683568" y="1196752"/>
            <a:ext cx="8352928" cy="5400600"/>
          </a:xfrm>
        </p:spPr>
        <p:txBody>
          <a:bodyPr/>
          <a:lstStyle/>
          <a:p>
            <a:pPr eaLnBrk="1" hangingPunct="1">
              <a:lnSpc>
                <a:spcPct val="90000"/>
              </a:lnSpc>
            </a:pPr>
            <a:r>
              <a:rPr lang="pt-PT"/>
              <a:t>Sustentar a formação com gráficos divertidos e significativos</a:t>
            </a:r>
          </a:p>
          <a:p>
            <a:pPr eaLnBrk="1" hangingPunct="1">
              <a:lnSpc>
                <a:spcPct val="90000"/>
              </a:lnSpc>
            </a:pPr>
            <a:r>
              <a:rPr lang="pt-PT"/>
              <a:t>O texto deve ser gramaticalmente correto e verificado ortograficamente</a:t>
            </a:r>
          </a:p>
          <a:p>
            <a:pPr eaLnBrk="1" hangingPunct="1">
              <a:lnSpc>
                <a:spcPct val="90000"/>
              </a:lnSpc>
            </a:pPr>
            <a:r>
              <a:rPr lang="pt-PT"/>
              <a:t>Se possível, peça a alguém para garantir a qualidade dos materiais</a:t>
            </a:r>
          </a:p>
          <a:p>
            <a:pPr eaLnBrk="1" hangingPunct="1">
              <a:lnSpc>
                <a:spcPct val="90000"/>
              </a:lnSpc>
            </a:pPr>
            <a:r>
              <a:rPr lang="pt-PT"/>
              <a:t>Se possível pilotar a formação</a:t>
            </a:r>
          </a:p>
          <a:p>
            <a:pPr eaLnBrk="1" hangingPunct="1">
              <a:lnSpc>
                <a:spcPct val="90000"/>
              </a:lnSpc>
            </a:pPr>
            <a:r>
              <a:rPr lang="pt-PT"/>
              <a:t>Utilizar fotocópias profissionais/auxiliares de memória</a:t>
            </a:r>
          </a:p>
          <a:p>
            <a:pPr eaLnBrk="1" hangingPunct="1">
              <a:lnSpc>
                <a:spcPct val="90000"/>
              </a:lnSpc>
            </a:pPr>
            <a:r>
              <a:rPr lang="pt-PT"/>
              <a:t>Utilize o mínimo de materiais de apoio</a:t>
            </a:r>
          </a:p>
          <a:p>
            <a:pPr eaLnBrk="1" hangingPunct="1">
              <a:lnSpc>
                <a:spcPct val="90000"/>
              </a:lnSpc>
            </a:pPr>
            <a:endParaRPr lang="en-GB" dirty="0"/>
          </a:p>
        </p:txBody>
      </p:sp>
    </p:spTree>
    <p:extLst>
      <p:ext uri="{BB962C8B-B14F-4D97-AF65-F5344CB8AC3E}">
        <p14:creationId xmlns:p14="http://schemas.microsoft.com/office/powerpoint/2010/main" val="577399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0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0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01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01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017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017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1" name="Picture 2"/>
          <p:cNvPicPr>
            <a:picLocks noChangeArrowheads="1"/>
          </p:cNvPicPr>
          <p:nvPr/>
        </p:nvPicPr>
        <p:blipFill>
          <a:blip r:embed="rId3" cstate="print"/>
          <a:srcRect/>
          <a:stretch>
            <a:fillRect/>
          </a:stretch>
        </p:blipFill>
        <p:spPr bwMode="auto">
          <a:xfrm>
            <a:off x="2686050" y="1557338"/>
            <a:ext cx="3822700" cy="2679700"/>
          </a:xfrm>
          <a:prstGeom prst="rect">
            <a:avLst/>
          </a:prstGeom>
          <a:noFill/>
          <a:ln w="9525">
            <a:noFill/>
            <a:miter lim="800000"/>
            <a:headEnd/>
            <a:tailEnd/>
          </a:ln>
        </p:spPr>
      </p:pic>
      <p:sp>
        <p:nvSpPr>
          <p:cNvPr id="37892" name="Rectangle 3"/>
          <p:cNvSpPr>
            <a:spLocks noChangeArrowheads="1"/>
          </p:cNvSpPr>
          <p:nvPr/>
        </p:nvSpPr>
        <p:spPr bwMode="auto">
          <a:xfrm>
            <a:off x="4046538" y="4822825"/>
            <a:ext cx="1189037" cy="579438"/>
          </a:xfrm>
          <a:prstGeom prst="rect">
            <a:avLst/>
          </a:prstGeom>
          <a:noFill/>
          <a:ln w="9525">
            <a:noFill/>
            <a:miter lim="800000"/>
            <a:headEnd/>
            <a:tailEnd/>
          </a:ln>
        </p:spPr>
        <p:txBody>
          <a:bodyPr wrap="none" lIns="92075" tIns="46038" rIns="92075" bIns="46038" anchor="ctr">
            <a:spAutoFit/>
          </a:bodyPr>
          <a:lstStyle/>
          <a:p>
            <a:pPr eaLnBrk="1" hangingPunct="1"/>
            <a:r>
              <a:rPr lang="pt-PT" sz="3200" b="1">
                <a:latin typeface="Times New Roman" pitchFamily="18" charset="0"/>
              </a:rPr>
              <a:t>K.I.S.</a:t>
            </a:r>
          </a:p>
        </p:txBody>
      </p:sp>
    </p:spTree>
    <p:extLst>
      <p:ext uri="{BB962C8B-B14F-4D97-AF65-F5344CB8AC3E}">
        <p14:creationId xmlns:p14="http://schemas.microsoft.com/office/powerpoint/2010/main" val="630291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pt-PT" b="1"/>
              <a:t>Como não complicar</a:t>
            </a:r>
          </a:p>
        </p:txBody>
      </p:sp>
      <p:sp>
        <p:nvSpPr>
          <p:cNvPr id="3" name="Content Placeholder 2"/>
          <p:cNvSpPr>
            <a:spLocks noGrp="1"/>
          </p:cNvSpPr>
          <p:nvPr>
            <p:ph idx="1"/>
          </p:nvPr>
        </p:nvSpPr>
        <p:spPr/>
        <p:txBody>
          <a:bodyPr/>
          <a:lstStyle/>
          <a:p>
            <a:pPr eaLnBrk="1" hangingPunct="1">
              <a:buFontTx/>
              <a:buChar char="•"/>
            </a:pPr>
            <a:r>
              <a:rPr lang="pt-PT"/>
              <a:t> Inclua "obrigatório saber" e não "era bom saber" </a:t>
            </a:r>
          </a:p>
          <a:p>
            <a:pPr eaLnBrk="1" hangingPunct="1">
              <a:buFontTx/>
              <a:buChar char="•"/>
            </a:pPr>
            <a:r>
              <a:rPr lang="pt-PT"/>
              <a:t> Utilize os pontos curtos e marcados como sugestões</a:t>
            </a:r>
          </a:p>
          <a:p>
            <a:pPr eaLnBrk="1" hangingPunct="1">
              <a:buFontTx/>
              <a:buChar char="•"/>
            </a:pPr>
            <a:r>
              <a:rPr lang="pt-PT"/>
              <a:t> EVITE notas textuais</a:t>
            </a:r>
          </a:p>
          <a:p>
            <a:pPr eaLnBrk="1" hangingPunct="1">
              <a:buFontTx/>
              <a:buChar char="•"/>
            </a:pPr>
            <a:r>
              <a:rPr lang="pt-PT"/>
              <a:t> Se adequado, utilize cartões rápidos</a:t>
            </a:r>
          </a:p>
          <a:p>
            <a:pPr eaLnBrk="1" hangingPunct="1">
              <a:buFontTx/>
              <a:buChar char="•"/>
            </a:pPr>
            <a:r>
              <a:rPr lang="pt-PT"/>
              <a:t> Os meios tendem a ser utilizados em excesso</a:t>
            </a:r>
          </a:p>
          <a:p>
            <a:pPr eaLnBrk="1" hangingPunct="1">
              <a:buFontTx/>
              <a:buChar char="•"/>
            </a:pPr>
            <a:r>
              <a:rPr lang="pt-PT"/>
              <a:t> Mude o meio e o método de apresentação com a maior frequência possível</a:t>
            </a:r>
          </a:p>
        </p:txBody>
      </p:sp>
    </p:spTree>
    <p:extLst>
      <p:ext uri="{BB962C8B-B14F-4D97-AF65-F5344CB8AC3E}">
        <p14:creationId xmlns:p14="http://schemas.microsoft.com/office/powerpoint/2010/main" val="1480195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95536" y="404664"/>
            <a:ext cx="8229600" cy="1371600"/>
          </a:xfrm>
          <a:noFill/>
        </p:spPr>
        <p:txBody>
          <a:bodyPr/>
          <a:lstStyle/>
          <a:p>
            <a:pPr eaLnBrk="1" hangingPunct="1"/>
            <a:r>
              <a:rPr lang="pt-PT" b="1"/>
              <a:t>Os Sete passos para o sucesso:</a:t>
            </a:r>
          </a:p>
        </p:txBody>
      </p:sp>
      <p:sp>
        <p:nvSpPr>
          <p:cNvPr id="38915" name="Rectangle 3"/>
          <p:cNvSpPr>
            <a:spLocks noGrp="1" noChangeArrowheads="1"/>
          </p:cNvSpPr>
          <p:nvPr>
            <p:ph sz="half" idx="1"/>
          </p:nvPr>
        </p:nvSpPr>
        <p:spPr>
          <a:xfrm>
            <a:off x="571500" y="2332038"/>
            <a:ext cx="4038600" cy="4525962"/>
          </a:xfrm>
        </p:spPr>
        <p:txBody>
          <a:bodyPr/>
          <a:lstStyle/>
          <a:p>
            <a:pPr marL="533400" indent="-533400" eaLnBrk="1" hangingPunct="1"/>
            <a:r>
              <a:rPr lang="pt-PT" sz="3600"/>
              <a:t>Planeamento</a:t>
            </a:r>
          </a:p>
          <a:p>
            <a:pPr marL="533400" indent="-533400" eaLnBrk="1" hangingPunct="1"/>
            <a:r>
              <a:rPr lang="pt-PT" sz="3600"/>
              <a:t>Investigação</a:t>
            </a:r>
          </a:p>
          <a:p>
            <a:pPr marL="533400" indent="-533400" eaLnBrk="1" hangingPunct="1"/>
            <a:r>
              <a:rPr lang="pt-PT" sz="3600"/>
              <a:t>Estrutura</a:t>
            </a:r>
          </a:p>
          <a:p>
            <a:pPr marL="533400" indent="-533400" eaLnBrk="1" hangingPunct="1"/>
            <a:r>
              <a:rPr lang="pt-PT" sz="3600"/>
              <a:t>Conteúdo</a:t>
            </a:r>
          </a:p>
        </p:txBody>
      </p:sp>
      <p:sp>
        <p:nvSpPr>
          <p:cNvPr id="38916" name="Rectangle 4"/>
          <p:cNvSpPr>
            <a:spLocks noGrp="1" noChangeArrowheads="1"/>
          </p:cNvSpPr>
          <p:nvPr>
            <p:ph sz="half" idx="2"/>
          </p:nvPr>
        </p:nvSpPr>
        <p:spPr>
          <a:xfrm>
            <a:off x="4251325" y="2214563"/>
            <a:ext cx="4892675" cy="3886200"/>
          </a:xfrm>
        </p:spPr>
        <p:txBody>
          <a:bodyPr/>
          <a:lstStyle/>
          <a:p>
            <a:pPr marL="533400" indent="-533400" eaLnBrk="1" hangingPunct="1"/>
            <a:r>
              <a:rPr lang="pt-PT" sz="4000" b="1">
                <a:solidFill>
                  <a:srgbClr val="FF3300"/>
                </a:solidFill>
              </a:rPr>
              <a:t>Imagem</a:t>
            </a:r>
          </a:p>
          <a:p>
            <a:pPr marL="533400" indent="-533400" eaLnBrk="1" hangingPunct="1"/>
            <a:r>
              <a:rPr lang="pt-PT" sz="3600"/>
              <a:t>Ensaiar</a:t>
            </a:r>
          </a:p>
          <a:p>
            <a:pPr marL="533400" indent="-533400" eaLnBrk="1" hangingPunct="1"/>
            <a:r>
              <a:rPr lang="pt-PT" sz="3600"/>
              <a:t>Ensaiar novamente!</a:t>
            </a:r>
          </a:p>
        </p:txBody>
      </p:sp>
      <p:pic>
        <p:nvPicPr>
          <p:cNvPr id="2" name="Picture 1"/>
          <p:cNvPicPr>
            <a:picLocks noChangeAspect="1"/>
          </p:cNvPicPr>
          <p:nvPr/>
        </p:nvPicPr>
        <p:blipFill>
          <a:blip r:embed="rId3"/>
          <a:stretch>
            <a:fillRect/>
          </a:stretch>
        </p:blipFill>
        <p:spPr>
          <a:xfrm>
            <a:off x="7411020" y="4365104"/>
            <a:ext cx="1732980" cy="2492896"/>
          </a:xfrm>
          <a:prstGeom prst="rect">
            <a:avLst/>
          </a:prstGeom>
        </p:spPr>
      </p:pic>
    </p:spTree>
    <p:extLst>
      <p:ext uri="{BB962C8B-B14F-4D97-AF65-F5344CB8AC3E}">
        <p14:creationId xmlns:p14="http://schemas.microsoft.com/office/powerpoint/2010/main" val="4079512431"/>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4517</TotalTime>
  <Words>3293</Words>
  <Application>Microsoft Office PowerPoint</Application>
  <PresentationFormat>Apresentação no Ecrã (4:3)</PresentationFormat>
  <Paragraphs>371</Paragraphs>
  <Slides>26</Slides>
  <Notes>20</Notes>
  <HiddenSlides>0</HiddenSlides>
  <MMClips>0</MMClips>
  <ScaleCrop>false</ScaleCrop>
  <HeadingPairs>
    <vt:vector size="6" baseType="variant">
      <vt:variant>
        <vt:lpstr>Tipos de letra usados</vt:lpstr>
      </vt:variant>
      <vt:variant>
        <vt:i4>3</vt:i4>
      </vt:variant>
      <vt:variant>
        <vt:lpstr>Tema</vt:lpstr>
      </vt:variant>
      <vt:variant>
        <vt:i4>2</vt:i4>
      </vt:variant>
      <vt:variant>
        <vt:lpstr>Títulos dos diapositivos</vt:lpstr>
      </vt:variant>
      <vt:variant>
        <vt:i4>26</vt:i4>
      </vt:variant>
    </vt:vector>
  </HeadingPairs>
  <TitlesOfParts>
    <vt:vector size="31" baseType="lpstr">
      <vt:lpstr>Arial</vt:lpstr>
      <vt:lpstr>Calibri</vt:lpstr>
      <vt:lpstr>Times New Roman</vt:lpstr>
      <vt:lpstr>1_Custom Design</vt:lpstr>
      <vt:lpstr>Custom Design</vt:lpstr>
      <vt:lpstr>Formação sobre Cibercrime para Juízes e Procuradores</vt:lpstr>
      <vt:lpstr>Objetivos da sessão</vt:lpstr>
      <vt:lpstr>Os Sete passos para o sucesso:</vt:lpstr>
      <vt:lpstr>Discussão de Conteúdo</vt:lpstr>
      <vt:lpstr>Considerações sobre o Conteúdo</vt:lpstr>
      <vt:lpstr>Considerações sobre o Conteúdo</vt:lpstr>
      <vt:lpstr>Apresentação do PowerPoint</vt:lpstr>
      <vt:lpstr>Como não complicar</vt:lpstr>
      <vt:lpstr>Os Sete passos para o sucesso:</vt:lpstr>
      <vt:lpstr>Falar ao Grupo</vt:lpstr>
      <vt:lpstr>Falar ao Grupo</vt:lpstr>
      <vt:lpstr>Falar ao Grupo</vt:lpstr>
      <vt:lpstr>Falar ao Grupo</vt:lpstr>
      <vt:lpstr>Falar ao Grupo</vt:lpstr>
      <vt:lpstr>Leis da linguagem</vt:lpstr>
      <vt:lpstr>Leis da linguagem</vt:lpstr>
      <vt:lpstr>Leis da linguagem</vt:lpstr>
      <vt:lpstr>Técnicas de questionamento</vt:lpstr>
      <vt:lpstr>Técnicas de questionamento</vt:lpstr>
      <vt:lpstr>Técnicas de questionamento</vt:lpstr>
      <vt:lpstr>Os Sete passos para o sucesso:</vt:lpstr>
      <vt:lpstr>Ensaiar</vt:lpstr>
      <vt:lpstr>Ensaiar</vt:lpstr>
      <vt:lpstr>Os Sete passos para o sucesso:</vt:lpstr>
      <vt:lpstr>Apresentação do PowerPoint</vt:lpstr>
      <vt:lpstr>Objetivos da sessão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Tracey</dc:creator>
  <cp:lastModifiedBy>w701</cp:lastModifiedBy>
  <cp:revision>418</cp:revision>
  <cp:lastPrinted>2012-02-07T16:42:25Z</cp:lastPrinted>
  <dcterms:created xsi:type="dcterms:W3CDTF">2005-02-26T20:35:22Z</dcterms:created>
  <dcterms:modified xsi:type="dcterms:W3CDTF">2018-09-07T00:58:56Z</dcterms:modified>
</cp:coreProperties>
</file>